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30"/>
  </p:notesMasterIdLst>
  <p:sldIdLst>
    <p:sldId id="256" r:id="rId2"/>
    <p:sldId id="257" r:id="rId3"/>
    <p:sldId id="295" r:id="rId4"/>
    <p:sldId id="320" r:id="rId5"/>
    <p:sldId id="258" r:id="rId6"/>
    <p:sldId id="297" r:id="rId7"/>
    <p:sldId id="298" r:id="rId8"/>
    <p:sldId id="299" r:id="rId9"/>
    <p:sldId id="300" r:id="rId10"/>
    <p:sldId id="264" r:id="rId11"/>
    <p:sldId id="301" r:id="rId12"/>
    <p:sldId id="303" r:id="rId13"/>
    <p:sldId id="304" r:id="rId14"/>
    <p:sldId id="307" r:id="rId15"/>
    <p:sldId id="309" r:id="rId16"/>
    <p:sldId id="308" r:id="rId17"/>
    <p:sldId id="310" r:id="rId18"/>
    <p:sldId id="311" r:id="rId19"/>
    <p:sldId id="312" r:id="rId20"/>
    <p:sldId id="259" r:id="rId21"/>
    <p:sldId id="314" r:id="rId22"/>
    <p:sldId id="315" r:id="rId23"/>
    <p:sldId id="316" r:id="rId24"/>
    <p:sldId id="317" r:id="rId25"/>
    <p:sldId id="318" r:id="rId26"/>
    <p:sldId id="321" r:id="rId27"/>
    <p:sldId id="322" r:id="rId28"/>
    <p:sldId id="294" r:id="rId29"/>
  </p:sldIdLst>
  <p:sldSz cx="9144000" cy="5143500" type="screen16x9"/>
  <p:notesSz cx="6858000" cy="9947275"/>
  <p:embeddedFontLst>
    <p:embeddedFont>
      <p:font typeface="Arial Narrow" panose="020B0606020202030204" pitchFamily="34" charset="0"/>
      <p:regular r:id="rId31"/>
      <p:bold r:id="rId32"/>
      <p:italic r:id="rId33"/>
      <p:boldItalic r:id="rId34"/>
    </p:embeddedFont>
    <p:embeddedFont>
      <p:font typeface="Bookman Old Style" panose="02050604050505020204" pitchFamily="18" charset="0"/>
      <p:regular r:id="rId35"/>
      <p:bold r:id="rId36"/>
      <p:italic r:id="rId37"/>
      <p:boldItalic r:id="rId38"/>
    </p:embeddedFont>
    <p:embeddedFont>
      <p:font typeface="Impact" panose="020B0806030902050204" pitchFamily="34" charset="0"/>
      <p:regular r:id="rId39"/>
    </p:embeddedFont>
    <p:embeddedFont>
      <p:font typeface="Montserrat" panose="00000800000000000000" pitchFamily="2" charset="0"/>
      <p:regular r:id="rId40"/>
      <p:bold r:id="rId41"/>
      <p:italic r:id="rId42"/>
      <p:boldItalic r:id="rId43"/>
    </p:embeddedFont>
    <p:embeddedFont>
      <p:font typeface="Montserrat ExtraBold" panose="00000900000000000000" pitchFamily="2" charset="0"/>
      <p:bold r:id="rId44"/>
      <p:boldItalic r:id="rId45"/>
    </p:embeddedFont>
    <p:embeddedFont>
      <p:font typeface="Montserrat Light" panose="00000400000000000000" pitchFamily="2" charset="0"/>
      <p:regular r:id="rId46"/>
      <p:bold r:id="rId47"/>
      <p:italic r:id="rId48"/>
      <p:boldItalic r:id="rId49"/>
    </p:embeddedFont>
    <p:embeddedFont>
      <p:font typeface="Wingdings 2" panose="05020102010507070707" pitchFamily="18" charset="2"/>
      <p:regular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D373EE1-90F3-4FE0-9EEE-656C0F00654E}">
  <a:tblStyle styleId="{1D373EE1-90F3-4FE0-9EEE-656C0F00654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B0D5483-EFC2-4D69-8ADA-A6407E3F96A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0" Type="http://schemas.openxmlformats.org/officeDocument/2006/relationships/slide" Target="slides/slide19.xml"/><Relationship Id="rId41" Type="http://schemas.openxmlformats.org/officeDocument/2006/relationships/font" Target="fonts/font11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font" Target="fonts/font19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#1">
  <dgm:title val=""/>
  <dgm:desc val=""/>
  <dgm:catLst>
    <dgm:cat type="accent6" pri="11100"/>
  </dgm:catLst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AE7258-8541-49A7-844D-48E61CFADC2D}" type="doc">
      <dgm:prSet loTypeId="urn:microsoft.com/office/officeart/2005/8/layout/radial1#1" loCatId="cycle" qsTypeId="urn:microsoft.com/office/officeart/2005/8/quickstyle/3d2#6" qsCatId="3D" csTypeId="urn:microsoft.com/office/officeart/2005/8/colors/accent6_1#1" csCatId="accent6" phldr="1"/>
      <dgm:spPr/>
      <dgm:t>
        <a:bodyPr/>
        <a:lstStyle/>
        <a:p>
          <a:endParaRPr lang="en-US"/>
        </a:p>
      </dgm:t>
    </dgm:pt>
    <dgm:pt modelId="{EC14DD25-1B64-4729-97D4-B094C24F7B61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1800" b="1" dirty="0" err="1">
              <a:solidFill>
                <a:schemeClr val="tx1">
                  <a:lumMod val="50000"/>
                </a:schemeClr>
              </a:solidFill>
            </a:rPr>
            <a:t>Jenis-jenis</a:t>
          </a:r>
          <a:endParaRPr lang="en-US" sz="1800" b="1" dirty="0">
            <a:solidFill>
              <a:schemeClr val="tx1">
                <a:lumMod val="50000"/>
              </a:schemeClr>
            </a:solidFill>
          </a:endParaRPr>
        </a:p>
        <a:p>
          <a:r>
            <a:rPr lang="en-US" sz="1800" b="1" dirty="0" err="1">
              <a:solidFill>
                <a:schemeClr val="tx1">
                  <a:lumMod val="50000"/>
                </a:schemeClr>
              </a:solidFill>
            </a:rPr>
            <a:t>Pemberhentian</a:t>
          </a:r>
          <a:r>
            <a:rPr lang="en-US" sz="1800" b="1" dirty="0">
              <a:solidFill>
                <a:schemeClr val="tx1">
                  <a:lumMod val="50000"/>
                </a:schemeClr>
              </a:solidFill>
            </a:rPr>
            <a:t> </a:t>
          </a:r>
        </a:p>
        <a:p>
          <a:r>
            <a:rPr lang="en-US" sz="1800" b="1" dirty="0">
              <a:solidFill>
                <a:schemeClr val="tx1">
                  <a:lumMod val="50000"/>
                </a:schemeClr>
              </a:solidFill>
            </a:rPr>
            <a:t>PNS</a:t>
          </a:r>
          <a:endParaRPr lang="en-US" sz="1800" dirty="0">
            <a:solidFill>
              <a:schemeClr val="tx1">
                <a:lumMod val="50000"/>
              </a:schemeClr>
            </a:solidFill>
          </a:endParaRPr>
        </a:p>
      </dgm:t>
    </dgm:pt>
    <dgm:pt modelId="{E5F4CFFA-2D26-4612-AF79-9951D8D5C3EA}" type="parTrans" cxnId="{3DB8A9F6-9669-4074-B98F-FDE8F9955829}">
      <dgm:prSet/>
      <dgm:spPr/>
      <dgm:t>
        <a:bodyPr/>
        <a:lstStyle/>
        <a:p>
          <a:endParaRPr lang="en-US"/>
        </a:p>
      </dgm:t>
    </dgm:pt>
    <dgm:pt modelId="{AE46F349-F246-464C-A81E-67230724F510}" type="sibTrans" cxnId="{3DB8A9F6-9669-4074-B98F-FDE8F9955829}">
      <dgm:prSet/>
      <dgm:spPr/>
      <dgm:t>
        <a:bodyPr/>
        <a:lstStyle/>
        <a:p>
          <a:endParaRPr lang="en-US"/>
        </a:p>
      </dgm:t>
    </dgm:pt>
    <dgm:pt modelId="{45994A94-0775-46A2-9269-7A40007DD185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1400" b="1" dirty="0" err="1">
              <a:solidFill>
                <a:schemeClr val="tx1">
                  <a:lumMod val="50000"/>
                </a:schemeClr>
              </a:solidFill>
            </a:rPr>
            <a:t>Atas</a:t>
          </a:r>
          <a:r>
            <a:rPr lang="en-US" sz="1400" b="1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400" b="1" dirty="0" err="1">
              <a:solidFill>
                <a:schemeClr val="tx1">
                  <a:lumMod val="50000"/>
                </a:schemeClr>
              </a:solidFill>
            </a:rPr>
            <a:t>Permintaan</a:t>
          </a:r>
          <a:r>
            <a:rPr lang="en-US" sz="1400" b="1" dirty="0">
              <a:solidFill>
                <a:schemeClr val="tx1">
                  <a:lumMod val="50000"/>
                </a:schemeClr>
              </a:solidFill>
            </a:rPr>
            <a:t> </a:t>
          </a:r>
        </a:p>
        <a:p>
          <a:r>
            <a:rPr lang="en-US" sz="1400" b="1" dirty="0" err="1">
              <a:solidFill>
                <a:schemeClr val="tx1">
                  <a:lumMod val="50000"/>
                </a:schemeClr>
              </a:solidFill>
            </a:rPr>
            <a:t>Sendiri</a:t>
          </a:r>
          <a:r>
            <a:rPr lang="id-ID" sz="1400" b="1" dirty="0">
              <a:ln>
                <a:solidFill>
                  <a:srgbClr val="FFFFFF"/>
                </a:solidFill>
              </a:ln>
              <a:solidFill>
                <a:schemeClr val="tx1">
                  <a:lumMod val="50000"/>
                </a:schemeClr>
              </a:solidFill>
            </a:rPr>
            <a:t> </a:t>
          </a:r>
          <a:endParaRPr lang="en-US" sz="1400" dirty="0">
            <a:solidFill>
              <a:schemeClr val="tx1">
                <a:lumMod val="50000"/>
              </a:schemeClr>
            </a:solidFill>
          </a:endParaRPr>
        </a:p>
      </dgm:t>
    </dgm:pt>
    <dgm:pt modelId="{C6886C47-EF5B-40C4-8AA9-6F5484A2BD18}" type="parTrans" cxnId="{D5067281-D634-4427-8FC4-0294403F4B1E}">
      <dgm:prSet custT="1"/>
      <dgm:spPr/>
      <dgm:t>
        <a:bodyPr/>
        <a:lstStyle/>
        <a:p>
          <a:endParaRPr lang="en-US" sz="400">
            <a:solidFill>
              <a:schemeClr val="tx1">
                <a:lumMod val="50000"/>
              </a:schemeClr>
            </a:solidFill>
          </a:endParaRPr>
        </a:p>
      </dgm:t>
    </dgm:pt>
    <dgm:pt modelId="{E5C99C61-2C5A-4BF1-8052-7BA0B197D38B}" type="sibTrans" cxnId="{D5067281-D634-4427-8FC4-0294403F4B1E}">
      <dgm:prSet/>
      <dgm:spPr/>
      <dgm:t>
        <a:bodyPr/>
        <a:lstStyle/>
        <a:p>
          <a:endParaRPr lang="en-US"/>
        </a:p>
      </dgm:t>
    </dgm:pt>
    <dgm:pt modelId="{86E1CC57-BA50-44D3-B7B8-03FB2A5CED22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1800" b="1" dirty="0" err="1">
              <a:solidFill>
                <a:schemeClr val="tx1">
                  <a:lumMod val="50000"/>
                </a:schemeClr>
              </a:solidFill>
            </a:rPr>
            <a:t>Mencapai</a:t>
          </a:r>
          <a:r>
            <a:rPr lang="en-US" sz="1800" b="1" dirty="0">
              <a:solidFill>
                <a:schemeClr val="tx1">
                  <a:lumMod val="50000"/>
                </a:schemeClr>
              </a:solidFill>
            </a:rPr>
            <a:t> BUP</a:t>
          </a:r>
          <a:endParaRPr lang="en-US" sz="1800" dirty="0">
            <a:solidFill>
              <a:schemeClr val="tx1">
                <a:lumMod val="50000"/>
              </a:schemeClr>
            </a:solidFill>
          </a:endParaRPr>
        </a:p>
      </dgm:t>
    </dgm:pt>
    <dgm:pt modelId="{45ED4862-64E0-4304-A5FE-ED47F1F77601}" type="parTrans" cxnId="{8E7EAF65-084C-4255-AB4C-3FDEE654C297}">
      <dgm:prSet custT="1"/>
      <dgm:spPr/>
      <dgm:t>
        <a:bodyPr/>
        <a:lstStyle/>
        <a:p>
          <a:endParaRPr lang="en-US" sz="400">
            <a:solidFill>
              <a:schemeClr val="tx1">
                <a:lumMod val="50000"/>
              </a:schemeClr>
            </a:solidFill>
          </a:endParaRPr>
        </a:p>
      </dgm:t>
    </dgm:pt>
    <dgm:pt modelId="{5308A2BF-7FEC-4F8D-BBC4-15EDEB212A11}" type="sibTrans" cxnId="{8E7EAF65-084C-4255-AB4C-3FDEE654C297}">
      <dgm:prSet/>
      <dgm:spPr/>
      <dgm:t>
        <a:bodyPr/>
        <a:lstStyle/>
        <a:p>
          <a:endParaRPr lang="en-US"/>
        </a:p>
      </dgm:t>
    </dgm:pt>
    <dgm:pt modelId="{55C192E1-DF2A-404E-B833-E982A7D873AD}">
      <dgm:prSet phldrT="[Text]" custT="1"/>
      <dgm:spPr>
        <a:gradFill flip="none" rotWithShape="0">
          <a:gsLst>
            <a:gs pos="0">
              <a:srgbClr val="C00000">
                <a:tint val="66000"/>
                <a:satMod val="160000"/>
              </a:srgbClr>
            </a:gs>
            <a:gs pos="50000">
              <a:srgbClr val="C00000">
                <a:tint val="44500"/>
                <a:satMod val="160000"/>
              </a:srgbClr>
            </a:gs>
            <a:gs pos="100000">
              <a:srgbClr val="C00000">
                <a:tint val="23500"/>
                <a:satMod val="160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Perampingan</a:t>
          </a:r>
          <a:endParaRPr lang="en-US" sz="1100" b="1" dirty="0">
            <a:solidFill>
              <a:schemeClr val="tx1">
                <a:lumMod val="50000"/>
              </a:schemeClr>
            </a:solidFill>
          </a:endParaRPr>
        </a:p>
        <a:p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Organisasi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 </a:t>
          </a:r>
        </a:p>
        <a:p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atau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  </a:t>
          </a:r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Kebijakan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Pemerintah</a:t>
          </a:r>
          <a:endParaRPr lang="en-US" sz="1100" dirty="0">
            <a:solidFill>
              <a:schemeClr val="tx1">
                <a:lumMod val="50000"/>
              </a:schemeClr>
            </a:solidFill>
          </a:endParaRPr>
        </a:p>
      </dgm:t>
    </dgm:pt>
    <dgm:pt modelId="{EE43B3E6-B43A-4DD0-996A-6EE19C262DC7}" type="parTrans" cxnId="{17834834-2B39-4170-9926-EE058030E892}">
      <dgm:prSet custT="1"/>
      <dgm:spPr/>
      <dgm:t>
        <a:bodyPr/>
        <a:lstStyle/>
        <a:p>
          <a:endParaRPr lang="en-US" sz="400">
            <a:solidFill>
              <a:schemeClr val="tx1">
                <a:lumMod val="50000"/>
              </a:schemeClr>
            </a:solidFill>
          </a:endParaRPr>
        </a:p>
      </dgm:t>
    </dgm:pt>
    <dgm:pt modelId="{00AC6B32-3085-46F2-AD8F-F8A924CF6E71}" type="sibTrans" cxnId="{17834834-2B39-4170-9926-EE058030E892}">
      <dgm:prSet/>
      <dgm:spPr/>
      <dgm:t>
        <a:bodyPr/>
        <a:lstStyle/>
        <a:p>
          <a:endParaRPr lang="en-US"/>
        </a:p>
      </dgm:t>
    </dgm:pt>
    <dgm:pt modelId="{75030960-2FEB-4CF3-BA84-5221583B71A7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Tidak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  </a:t>
          </a:r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Cakap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Jasmani</a:t>
          </a:r>
          <a:endParaRPr lang="en-US" sz="1100" b="1" dirty="0">
            <a:solidFill>
              <a:schemeClr val="tx1">
                <a:lumMod val="50000"/>
              </a:schemeClr>
            </a:solidFill>
          </a:endParaRPr>
        </a:p>
        <a:p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dan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/</a:t>
          </a:r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atau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Rohani</a:t>
          </a:r>
          <a:endParaRPr lang="en-US" sz="1100" dirty="0">
            <a:solidFill>
              <a:schemeClr val="tx1">
                <a:lumMod val="50000"/>
              </a:schemeClr>
            </a:solidFill>
          </a:endParaRPr>
        </a:p>
      </dgm:t>
    </dgm:pt>
    <dgm:pt modelId="{CC260EC6-00AC-4998-A82A-F37A009C59BD}" type="parTrans" cxnId="{6A968785-5898-4A50-96BC-9E5B8F541FE1}">
      <dgm:prSet custT="1"/>
      <dgm:spPr/>
      <dgm:t>
        <a:bodyPr/>
        <a:lstStyle/>
        <a:p>
          <a:endParaRPr lang="en-US" sz="400">
            <a:solidFill>
              <a:schemeClr val="tx1">
                <a:lumMod val="50000"/>
              </a:schemeClr>
            </a:solidFill>
          </a:endParaRPr>
        </a:p>
      </dgm:t>
    </dgm:pt>
    <dgm:pt modelId="{5658C827-663E-4A74-A006-73D42D00C5D3}" type="sibTrans" cxnId="{6A968785-5898-4A50-96BC-9E5B8F541FE1}">
      <dgm:prSet/>
      <dgm:spPr/>
      <dgm:t>
        <a:bodyPr/>
        <a:lstStyle/>
        <a:p>
          <a:endParaRPr lang="en-US"/>
        </a:p>
      </dgm:t>
    </dgm:pt>
    <dgm:pt modelId="{90D726AC-BBB2-488D-B832-241B34FD31B8}">
      <dgm:prSet phldrT="[Text]" phldr="1"/>
      <dgm:spPr/>
      <dgm:t>
        <a:bodyPr/>
        <a:lstStyle/>
        <a:p>
          <a:endParaRPr lang="en-US" sz="1600" dirty="0">
            <a:solidFill>
              <a:schemeClr val="tx1">
                <a:lumMod val="50000"/>
              </a:schemeClr>
            </a:solidFill>
          </a:endParaRPr>
        </a:p>
      </dgm:t>
    </dgm:pt>
    <dgm:pt modelId="{03AB1211-7A99-4D40-BBAB-4A1F0A486703}" type="parTrans" cxnId="{5DDE919D-0B62-4EE8-B8ED-DBA451BE7C0A}">
      <dgm:prSet/>
      <dgm:spPr/>
      <dgm:t>
        <a:bodyPr/>
        <a:lstStyle/>
        <a:p>
          <a:endParaRPr lang="en-US"/>
        </a:p>
      </dgm:t>
    </dgm:pt>
    <dgm:pt modelId="{C61CAF83-655C-426B-B300-DFA850B6F82D}" type="sibTrans" cxnId="{5DDE919D-0B62-4EE8-B8ED-DBA451BE7C0A}">
      <dgm:prSet/>
      <dgm:spPr/>
      <dgm:t>
        <a:bodyPr/>
        <a:lstStyle/>
        <a:p>
          <a:endParaRPr lang="en-US"/>
        </a:p>
      </dgm:t>
    </dgm:pt>
    <dgm:pt modelId="{6B5E5B2E-2A15-4083-A4BE-93E7E0165BA1}">
      <dgm:prSet custT="1"/>
      <dgm:spPr>
        <a:solidFill>
          <a:srgbClr val="00B0F0"/>
        </a:solidFill>
      </dgm:spPr>
      <dgm:t>
        <a:bodyPr/>
        <a:lstStyle/>
        <a:p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Meninggal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Dunia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,</a:t>
          </a:r>
        </a:p>
        <a:p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Tewas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, </a:t>
          </a:r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atau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Hilang</a:t>
          </a:r>
          <a:endParaRPr lang="en-US" sz="1100" dirty="0">
            <a:solidFill>
              <a:schemeClr val="tx1">
                <a:lumMod val="50000"/>
              </a:schemeClr>
            </a:solidFill>
          </a:endParaRPr>
        </a:p>
      </dgm:t>
    </dgm:pt>
    <dgm:pt modelId="{99697029-9871-4ED8-AF29-4412F0F73D15}" type="parTrans" cxnId="{5FEE6897-7877-4F16-87AB-97357FEAA787}">
      <dgm:prSet custT="1"/>
      <dgm:spPr/>
      <dgm:t>
        <a:bodyPr/>
        <a:lstStyle/>
        <a:p>
          <a:endParaRPr lang="en-US" sz="400">
            <a:solidFill>
              <a:schemeClr val="tx1">
                <a:lumMod val="50000"/>
              </a:schemeClr>
            </a:solidFill>
          </a:endParaRPr>
        </a:p>
      </dgm:t>
    </dgm:pt>
    <dgm:pt modelId="{8D3BCBD9-2AD8-4D88-92B3-6324FBBACED5}" type="sibTrans" cxnId="{5FEE6897-7877-4F16-87AB-97357FEAA787}">
      <dgm:prSet/>
      <dgm:spPr/>
      <dgm:t>
        <a:bodyPr/>
        <a:lstStyle/>
        <a:p>
          <a:endParaRPr lang="en-US"/>
        </a:p>
      </dgm:t>
    </dgm:pt>
    <dgm:pt modelId="{B6F8C157-1A18-4865-9EF7-F375AC1BB87B}">
      <dgm:prSet custT="1"/>
      <dgm:spPr>
        <a:solidFill>
          <a:srgbClr val="FFFF00"/>
        </a:solidFill>
      </dgm:spPr>
      <dgm:t>
        <a:bodyPr/>
        <a:lstStyle/>
        <a:p>
          <a:endParaRPr lang="en-US" sz="1100" b="1" dirty="0">
            <a:solidFill>
              <a:schemeClr val="tx1">
                <a:lumMod val="50000"/>
              </a:schemeClr>
            </a:solidFill>
          </a:endParaRPr>
        </a:p>
        <a:p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Melakukan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Tindak</a:t>
          </a:r>
          <a:endParaRPr lang="en-US" sz="1100" b="1" dirty="0">
            <a:solidFill>
              <a:schemeClr val="tx1">
                <a:lumMod val="50000"/>
              </a:schemeClr>
            </a:solidFill>
          </a:endParaRPr>
        </a:p>
        <a:p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Pidana</a:t>
          </a:r>
          <a:endParaRPr lang="en-US" sz="1100" b="1" dirty="0">
            <a:solidFill>
              <a:schemeClr val="tx1">
                <a:lumMod val="50000"/>
              </a:schemeClr>
            </a:solidFill>
          </a:endParaRPr>
        </a:p>
        <a:p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/</a:t>
          </a:r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Penyelewengan</a:t>
          </a:r>
          <a:endParaRPr lang="en-US" sz="1100" b="1" dirty="0">
            <a:solidFill>
              <a:schemeClr val="tx1">
                <a:lumMod val="50000"/>
              </a:schemeClr>
            </a:solidFill>
          </a:endParaRPr>
        </a:p>
        <a:p>
          <a:endParaRPr lang="en-US" sz="1100" dirty="0">
            <a:solidFill>
              <a:schemeClr val="tx1">
                <a:lumMod val="50000"/>
              </a:schemeClr>
            </a:solidFill>
          </a:endParaRPr>
        </a:p>
      </dgm:t>
    </dgm:pt>
    <dgm:pt modelId="{DA7549F3-9340-4C35-9A18-0BEAECBDD040}" type="parTrans" cxnId="{83C84218-A7B8-45AE-B09A-A645700EBE0D}">
      <dgm:prSet custT="1"/>
      <dgm:spPr/>
      <dgm:t>
        <a:bodyPr/>
        <a:lstStyle/>
        <a:p>
          <a:endParaRPr lang="en-US" sz="400">
            <a:solidFill>
              <a:schemeClr val="tx1">
                <a:lumMod val="50000"/>
              </a:schemeClr>
            </a:solidFill>
          </a:endParaRPr>
        </a:p>
      </dgm:t>
    </dgm:pt>
    <dgm:pt modelId="{28881DBD-2844-4186-B47A-E6620D6F5A13}" type="sibTrans" cxnId="{83C84218-A7B8-45AE-B09A-A645700EBE0D}">
      <dgm:prSet/>
      <dgm:spPr/>
      <dgm:t>
        <a:bodyPr/>
        <a:lstStyle/>
        <a:p>
          <a:endParaRPr lang="en-US"/>
        </a:p>
      </dgm:t>
    </dgm:pt>
    <dgm:pt modelId="{A3328E6A-1624-4623-A83D-20BFB5656ADD}">
      <dgm:prSet custT="1"/>
      <dgm:spPr>
        <a:solidFill>
          <a:srgbClr val="00B050"/>
        </a:solidFill>
      </dgm:spPr>
      <dgm:t>
        <a:bodyPr/>
        <a:lstStyle/>
        <a:p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Pelanggaran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 </a:t>
          </a:r>
        </a:p>
        <a:p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Disiplin</a:t>
          </a:r>
          <a:endParaRPr lang="en-US" sz="1100" dirty="0">
            <a:solidFill>
              <a:schemeClr val="tx1">
                <a:lumMod val="50000"/>
              </a:schemeClr>
            </a:solidFill>
          </a:endParaRPr>
        </a:p>
      </dgm:t>
    </dgm:pt>
    <dgm:pt modelId="{18CD2E6E-0F6C-4708-90B7-0F04043FC3CF}" type="parTrans" cxnId="{CCDD418C-4BCB-4E11-BD94-23F4070E5915}">
      <dgm:prSet custT="1"/>
      <dgm:spPr/>
      <dgm:t>
        <a:bodyPr/>
        <a:lstStyle/>
        <a:p>
          <a:endParaRPr lang="en-US" sz="400">
            <a:solidFill>
              <a:schemeClr val="tx1">
                <a:lumMod val="50000"/>
              </a:schemeClr>
            </a:solidFill>
          </a:endParaRPr>
        </a:p>
      </dgm:t>
    </dgm:pt>
    <dgm:pt modelId="{ABF8544B-DEBE-45D1-BFD6-ACA7F06666E3}" type="sibTrans" cxnId="{CCDD418C-4BCB-4E11-BD94-23F4070E5915}">
      <dgm:prSet/>
      <dgm:spPr/>
      <dgm:t>
        <a:bodyPr/>
        <a:lstStyle/>
        <a:p>
          <a:endParaRPr lang="en-US"/>
        </a:p>
      </dgm:t>
    </dgm:pt>
    <dgm:pt modelId="{066E2E5B-429B-4050-8171-54590C8BAE78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en-US" sz="800" b="1" dirty="0" err="1">
              <a:solidFill>
                <a:schemeClr val="tx1">
                  <a:lumMod val="50000"/>
                </a:schemeClr>
              </a:solidFill>
            </a:rPr>
            <a:t>Mencalonkan</a:t>
          </a:r>
          <a:r>
            <a:rPr lang="en-US" sz="800" b="1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800" b="1" dirty="0" err="1">
              <a:solidFill>
                <a:schemeClr val="tx1">
                  <a:lumMod val="50000"/>
                </a:schemeClr>
              </a:solidFill>
            </a:rPr>
            <a:t>diri</a:t>
          </a:r>
          <a:r>
            <a:rPr lang="en-US" sz="800" b="1" dirty="0">
              <a:solidFill>
                <a:schemeClr val="tx1">
                  <a:lumMod val="50000"/>
                </a:schemeClr>
              </a:solidFill>
            </a:rPr>
            <a:t>/</a:t>
          </a:r>
        </a:p>
        <a:p>
          <a:pPr algn="ctr"/>
          <a:r>
            <a:rPr lang="en-US" sz="800" b="1" dirty="0" err="1">
              <a:solidFill>
                <a:schemeClr val="tx1">
                  <a:lumMod val="50000"/>
                </a:schemeClr>
              </a:solidFill>
            </a:rPr>
            <a:t>dicalonkan</a:t>
          </a:r>
          <a:endParaRPr lang="en-US" sz="800" b="1" dirty="0">
            <a:solidFill>
              <a:schemeClr val="tx1">
                <a:lumMod val="50000"/>
              </a:schemeClr>
            </a:solidFill>
          </a:endParaRPr>
        </a:p>
        <a:p>
          <a:pPr algn="ctr"/>
          <a:r>
            <a:rPr lang="en-US" sz="800" b="1" dirty="0" err="1">
              <a:solidFill>
                <a:schemeClr val="tx1">
                  <a:lumMod val="50000"/>
                </a:schemeClr>
              </a:solidFill>
            </a:rPr>
            <a:t>menjadi</a:t>
          </a:r>
          <a:r>
            <a:rPr lang="en-US" sz="800" b="1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800" b="1" dirty="0" err="1">
              <a:solidFill>
                <a:schemeClr val="tx1">
                  <a:lumMod val="50000"/>
                </a:schemeClr>
              </a:solidFill>
            </a:rPr>
            <a:t>Presiden</a:t>
          </a:r>
          <a:r>
            <a:rPr lang="en-US" sz="800" b="1" dirty="0">
              <a:solidFill>
                <a:schemeClr val="tx1">
                  <a:lumMod val="50000"/>
                </a:schemeClr>
              </a:solidFill>
            </a:rPr>
            <a:t> dan </a:t>
          </a:r>
          <a:r>
            <a:rPr lang="en-US" sz="800" b="1" dirty="0" err="1">
              <a:solidFill>
                <a:schemeClr val="tx1">
                  <a:lumMod val="50000"/>
                </a:schemeClr>
              </a:solidFill>
            </a:rPr>
            <a:t>Wapres</a:t>
          </a:r>
          <a:r>
            <a:rPr lang="en-US" sz="800" b="1" dirty="0">
              <a:solidFill>
                <a:schemeClr val="tx1">
                  <a:lumMod val="50000"/>
                </a:schemeClr>
              </a:solidFill>
            </a:rPr>
            <a:t>,</a:t>
          </a:r>
        </a:p>
        <a:p>
          <a:pPr algn="ctr"/>
          <a:r>
            <a:rPr lang="en-US" sz="800" b="1" dirty="0">
              <a:solidFill>
                <a:schemeClr val="tx1">
                  <a:lumMod val="50000"/>
                </a:schemeClr>
              </a:solidFill>
            </a:rPr>
            <a:t>Ka, Waka , DPR, </a:t>
          </a:r>
        </a:p>
        <a:p>
          <a:pPr algn="ctr"/>
          <a:r>
            <a:rPr lang="en-US" sz="800" b="1" dirty="0" err="1">
              <a:solidFill>
                <a:schemeClr val="tx1">
                  <a:lumMod val="50000"/>
                </a:schemeClr>
              </a:solidFill>
            </a:rPr>
            <a:t>Ka</a:t>
          </a:r>
          <a:r>
            <a:rPr lang="en-US" sz="800" b="1" dirty="0">
              <a:solidFill>
                <a:schemeClr val="tx1">
                  <a:lumMod val="50000"/>
                </a:schemeClr>
              </a:solidFill>
            </a:rPr>
            <a:t>, </a:t>
          </a:r>
          <a:r>
            <a:rPr lang="en-US" sz="800" b="1" dirty="0" err="1">
              <a:solidFill>
                <a:schemeClr val="tx1">
                  <a:lumMod val="50000"/>
                </a:schemeClr>
              </a:solidFill>
            </a:rPr>
            <a:t>Waka</a:t>
          </a:r>
          <a:r>
            <a:rPr lang="en-US" sz="800" b="1" dirty="0">
              <a:solidFill>
                <a:schemeClr val="tx1">
                  <a:lumMod val="50000"/>
                </a:schemeClr>
              </a:solidFill>
            </a:rPr>
            <a:t>, </a:t>
          </a:r>
          <a:r>
            <a:rPr lang="en-US" sz="800" b="1" dirty="0" err="1">
              <a:solidFill>
                <a:schemeClr val="tx1">
                  <a:lumMod val="50000"/>
                </a:schemeClr>
              </a:solidFill>
            </a:rPr>
            <a:t>dan</a:t>
          </a:r>
          <a:r>
            <a:rPr lang="en-US" sz="800" b="1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800" b="1" dirty="0" err="1">
              <a:solidFill>
                <a:schemeClr val="tx1">
                  <a:lumMod val="50000"/>
                </a:schemeClr>
              </a:solidFill>
            </a:rPr>
            <a:t>Angg</a:t>
          </a:r>
          <a:r>
            <a:rPr lang="en-US" sz="800" b="1" dirty="0">
              <a:solidFill>
                <a:schemeClr val="tx1">
                  <a:lumMod val="50000"/>
                </a:schemeClr>
              </a:solidFill>
            </a:rPr>
            <a:t> DPD,</a:t>
          </a:r>
        </a:p>
        <a:p>
          <a:pPr algn="ctr"/>
          <a:r>
            <a:rPr lang="en-US" sz="800" b="1" dirty="0" err="1">
              <a:solidFill>
                <a:schemeClr val="tx1">
                  <a:lumMod val="50000"/>
                </a:schemeClr>
              </a:solidFill>
            </a:rPr>
            <a:t>Gubernur</a:t>
          </a:r>
          <a:r>
            <a:rPr lang="en-US" sz="800" b="1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800" b="1" dirty="0" err="1">
              <a:solidFill>
                <a:schemeClr val="tx1">
                  <a:lumMod val="50000"/>
                </a:schemeClr>
              </a:solidFill>
            </a:rPr>
            <a:t>dan</a:t>
          </a:r>
          <a:r>
            <a:rPr lang="en-US" sz="800" b="1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800" b="1" dirty="0" err="1">
              <a:solidFill>
                <a:schemeClr val="tx1">
                  <a:lumMod val="50000"/>
                </a:schemeClr>
              </a:solidFill>
            </a:rPr>
            <a:t>Wagub</a:t>
          </a:r>
          <a:r>
            <a:rPr lang="en-US" sz="800" b="1" dirty="0">
              <a:solidFill>
                <a:schemeClr val="tx1">
                  <a:lumMod val="50000"/>
                </a:schemeClr>
              </a:solidFill>
            </a:rPr>
            <a:t> </a:t>
          </a:r>
        </a:p>
        <a:p>
          <a:pPr algn="ctr"/>
          <a:r>
            <a:rPr lang="en-US" sz="800" b="1" dirty="0" err="1">
              <a:solidFill>
                <a:schemeClr val="tx1">
                  <a:lumMod val="50000"/>
                </a:schemeClr>
              </a:solidFill>
            </a:rPr>
            <a:t>Bupati</a:t>
          </a:r>
          <a:r>
            <a:rPr lang="en-US" sz="800" b="1" dirty="0">
              <a:solidFill>
                <a:schemeClr val="tx1">
                  <a:lumMod val="50000"/>
                </a:schemeClr>
              </a:solidFill>
            </a:rPr>
            <a:t>/</a:t>
          </a:r>
          <a:r>
            <a:rPr lang="en-US" sz="800" b="1" dirty="0" err="1">
              <a:solidFill>
                <a:schemeClr val="tx1">
                  <a:lumMod val="50000"/>
                </a:schemeClr>
              </a:solidFill>
            </a:rPr>
            <a:t>Wakil</a:t>
          </a:r>
          <a:endParaRPr lang="en-US" sz="800" b="1" dirty="0">
            <a:solidFill>
              <a:schemeClr val="tx1">
                <a:lumMod val="50000"/>
              </a:schemeClr>
            </a:solidFill>
          </a:endParaRPr>
        </a:p>
        <a:p>
          <a:pPr algn="ctr"/>
          <a:r>
            <a:rPr lang="en-US" sz="800" b="1" dirty="0" err="1">
              <a:solidFill>
                <a:schemeClr val="tx1">
                  <a:lumMod val="50000"/>
                </a:schemeClr>
              </a:solidFill>
            </a:rPr>
            <a:t>Walikota</a:t>
          </a:r>
          <a:r>
            <a:rPr lang="en-US" sz="800" b="1" dirty="0">
              <a:solidFill>
                <a:schemeClr val="tx1">
                  <a:lumMod val="50000"/>
                </a:schemeClr>
              </a:solidFill>
            </a:rPr>
            <a:t>/</a:t>
          </a:r>
          <a:r>
            <a:rPr lang="en-US" sz="800" b="1" dirty="0" err="1">
              <a:solidFill>
                <a:schemeClr val="tx1">
                  <a:lumMod val="50000"/>
                </a:schemeClr>
              </a:solidFill>
            </a:rPr>
            <a:t>Wakil</a:t>
          </a:r>
          <a:endParaRPr lang="en-US" sz="800" dirty="0">
            <a:solidFill>
              <a:schemeClr val="tx1">
                <a:lumMod val="50000"/>
              </a:schemeClr>
            </a:solidFill>
          </a:endParaRPr>
        </a:p>
      </dgm:t>
    </dgm:pt>
    <dgm:pt modelId="{F6F8182A-5872-47EA-8143-E95D20682865}" type="parTrans" cxnId="{3A00EC5E-3A17-4EEF-A480-769B01DCC07B}">
      <dgm:prSet custT="1"/>
      <dgm:spPr/>
      <dgm:t>
        <a:bodyPr/>
        <a:lstStyle/>
        <a:p>
          <a:endParaRPr lang="en-US" sz="400">
            <a:solidFill>
              <a:schemeClr val="tx1">
                <a:lumMod val="50000"/>
              </a:schemeClr>
            </a:solidFill>
          </a:endParaRPr>
        </a:p>
      </dgm:t>
    </dgm:pt>
    <dgm:pt modelId="{31739909-6F69-4D32-A2B6-EB4E1AC340CF}" type="sibTrans" cxnId="{3A00EC5E-3A17-4EEF-A480-769B01DCC07B}">
      <dgm:prSet/>
      <dgm:spPr/>
      <dgm:t>
        <a:bodyPr/>
        <a:lstStyle/>
        <a:p>
          <a:endParaRPr lang="en-US"/>
        </a:p>
      </dgm:t>
    </dgm:pt>
    <dgm:pt modelId="{4EA23AD2-B759-490C-84F1-CF7B3FF7DBE6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Menjadi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Anggota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 </a:t>
          </a:r>
        </a:p>
        <a:p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dan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/</a:t>
          </a:r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atau</a:t>
          </a:r>
          <a:endParaRPr lang="en-US" sz="1100" b="1" dirty="0">
            <a:solidFill>
              <a:schemeClr val="tx1">
                <a:lumMod val="50000"/>
              </a:schemeClr>
            </a:solidFill>
          </a:endParaRPr>
        </a:p>
        <a:p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Pengurus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Parppol</a:t>
          </a:r>
          <a:endParaRPr lang="en-US" sz="1100" dirty="0">
            <a:solidFill>
              <a:schemeClr val="tx1">
                <a:lumMod val="50000"/>
              </a:schemeClr>
            </a:solidFill>
          </a:endParaRPr>
        </a:p>
      </dgm:t>
    </dgm:pt>
    <dgm:pt modelId="{50DB26B9-7D5B-49AB-AF94-951239F24F4B}" type="parTrans" cxnId="{F8E8C6AD-FA33-4101-B1A3-F190CB48BEF5}">
      <dgm:prSet custT="1"/>
      <dgm:spPr/>
      <dgm:t>
        <a:bodyPr/>
        <a:lstStyle/>
        <a:p>
          <a:endParaRPr lang="en-US" sz="400">
            <a:solidFill>
              <a:schemeClr val="tx1">
                <a:lumMod val="50000"/>
              </a:schemeClr>
            </a:solidFill>
          </a:endParaRPr>
        </a:p>
      </dgm:t>
    </dgm:pt>
    <dgm:pt modelId="{BB89EFC1-5C48-4B03-B98A-A44F99B4605E}" type="sibTrans" cxnId="{F8E8C6AD-FA33-4101-B1A3-F190CB48BEF5}">
      <dgm:prSet/>
      <dgm:spPr/>
      <dgm:t>
        <a:bodyPr/>
        <a:lstStyle/>
        <a:p>
          <a:endParaRPr lang="en-US"/>
        </a:p>
      </dgm:t>
    </dgm:pt>
    <dgm:pt modelId="{EBC6C44E-0A22-4BFD-A30A-F4F6706F3527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sz="1050" b="1" dirty="0" err="1">
              <a:solidFill>
                <a:schemeClr val="tx1">
                  <a:lumMod val="50000"/>
                </a:schemeClr>
              </a:solidFill>
            </a:rPr>
            <a:t>Tidak</a:t>
          </a:r>
          <a:r>
            <a:rPr lang="en-US" sz="1050" b="1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050" b="1" dirty="0" err="1">
              <a:solidFill>
                <a:schemeClr val="tx1">
                  <a:lumMod val="50000"/>
                </a:schemeClr>
              </a:solidFill>
            </a:rPr>
            <a:t>menjabat</a:t>
          </a:r>
          <a:r>
            <a:rPr lang="en-US" sz="1050" b="1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050" b="1" dirty="0" err="1">
              <a:solidFill>
                <a:schemeClr val="tx1">
                  <a:lumMod val="50000"/>
                </a:schemeClr>
              </a:solidFill>
            </a:rPr>
            <a:t>lagi</a:t>
          </a:r>
          <a:r>
            <a:rPr lang="en-US" sz="1050" b="1" dirty="0">
              <a:solidFill>
                <a:schemeClr val="tx1">
                  <a:lumMod val="50000"/>
                </a:schemeClr>
              </a:solidFill>
            </a:rPr>
            <a:t> </a:t>
          </a:r>
        </a:p>
        <a:p>
          <a:r>
            <a:rPr lang="en-US" sz="1050" b="1" dirty="0" err="1">
              <a:solidFill>
                <a:schemeClr val="tx1">
                  <a:lumMod val="50000"/>
                </a:schemeClr>
              </a:solidFill>
            </a:rPr>
            <a:t>Sebagai</a:t>
          </a:r>
          <a:r>
            <a:rPr lang="en-US" sz="1050" b="1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050" b="1" dirty="0" err="1">
              <a:solidFill>
                <a:schemeClr val="tx1">
                  <a:lumMod val="50000"/>
                </a:schemeClr>
              </a:solidFill>
            </a:rPr>
            <a:t>Pejabat</a:t>
          </a:r>
          <a:r>
            <a:rPr lang="en-US" sz="1050" b="1" dirty="0">
              <a:solidFill>
                <a:schemeClr val="tx1">
                  <a:lumMod val="50000"/>
                </a:schemeClr>
              </a:solidFill>
            </a:rPr>
            <a:t> Negara</a:t>
          </a:r>
          <a:endParaRPr lang="en-US" sz="1050" dirty="0">
            <a:solidFill>
              <a:schemeClr val="tx1">
                <a:lumMod val="50000"/>
              </a:schemeClr>
            </a:solidFill>
          </a:endParaRPr>
        </a:p>
      </dgm:t>
    </dgm:pt>
    <dgm:pt modelId="{35873E2B-5CBD-4B37-A1D8-D78768E2AC6B}" type="parTrans" cxnId="{0BFC7569-0559-4B38-A08C-5E6C7E7CAC1D}">
      <dgm:prSet custT="1"/>
      <dgm:spPr/>
      <dgm:t>
        <a:bodyPr/>
        <a:lstStyle/>
        <a:p>
          <a:endParaRPr lang="en-US" sz="400">
            <a:solidFill>
              <a:schemeClr val="tx1">
                <a:lumMod val="50000"/>
              </a:schemeClr>
            </a:solidFill>
          </a:endParaRPr>
        </a:p>
      </dgm:t>
    </dgm:pt>
    <dgm:pt modelId="{17110F85-F02F-43DC-9FA1-C8ACE387B322}" type="sibTrans" cxnId="{0BFC7569-0559-4B38-A08C-5E6C7E7CAC1D}">
      <dgm:prSet/>
      <dgm:spPr/>
      <dgm:t>
        <a:bodyPr/>
        <a:lstStyle/>
        <a:p>
          <a:endParaRPr lang="en-US"/>
        </a:p>
      </dgm:t>
    </dgm:pt>
    <dgm:pt modelId="{54F979E4-BA8F-4285-826B-D21AC90C8AB6}">
      <dgm:prSet custT="1"/>
      <dgm:spPr>
        <a:solidFill>
          <a:srgbClr val="FFFF00"/>
        </a:solidFill>
      </dgm:spPr>
      <dgm:t>
        <a:bodyPr/>
        <a:lstStyle/>
        <a:p>
          <a:pPr algn="ctr"/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Karena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 Hal-</a:t>
          </a:r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hal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 lain:</a:t>
          </a:r>
        </a:p>
        <a:p>
          <a:pPr algn="l"/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(CLTN, </a:t>
          </a:r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Ijazah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Palsu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, </a:t>
          </a:r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Tugas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100" b="1" dirty="0" err="1">
              <a:solidFill>
                <a:schemeClr val="tx1">
                  <a:lumMod val="50000"/>
                </a:schemeClr>
              </a:solidFill>
            </a:rPr>
            <a:t>Belajar</a:t>
          </a:r>
          <a:r>
            <a:rPr lang="en-US" sz="1100" b="1" dirty="0">
              <a:solidFill>
                <a:schemeClr val="tx1">
                  <a:lumMod val="50000"/>
                </a:schemeClr>
              </a:solidFill>
            </a:rPr>
            <a:t>)</a:t>
          </a:r>
        </a:p>
      </dgm:t>
    </dgm:pt>
    <dgm:pt modelId="{47706618-78B4-4D87-BF0C-E7251FCB241F}" type="sibTrans" cxnId="{CA448D7A-E342-4E8C-A3E5-63A62769EE68}">
      <dgm:prSet/>
      <dgm:spPr/>
      <dgm:t>
        <a:bodyPr/>
        <a:lstStyle/>
        <a:p>
          <a:endParaRPr lang="en-US"/>
        </a:p>
      </dgm:t>
    </dgm:pt>
    <dgm:pt modelId="{3653708E-3EA4-4601-863F-80A2439F8453}" type="parTrans" cxnId="{CA448D7A-E342-4E8C-A3E5-63A62769EE68}">
      <dgm:prSet custT="1"/>
      <dgm:spPr/>
      <dgm:t>
        <a:bodyPr/>
        <a:lstStyle/>
        <a:p>
          <a:endParaRPr lang="en-US" sz="400">
            <a:solidFill>
              <a:schemeClr val="tx1">
                <a:lumMod val="50000"/>
              </a:schemeClr>
            </a:solidFill>
          </a:endParaRPr>
        </a:p>
      </dgm:t>
    </dgm:pt>
    <dgm:pt modelId="{9B51AA71-4BA2-4456-9EA7-A839AF52FBFC}" type="pres">
      <dgm:prSet presAssocID="{C5AE7258-8541-49A7-844D-48E61CFADC2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AA4A008-4959-44F7-8A22-C66C8C97DB95}" type="pres">
      <dgm:prSet presAssocID="{EC14DD25-1B64-4729-97D4-B094C24F7B61}" presName="centerShape" presStyleLbl="node0" presStyleIdx="0" presStyleCnt="1" custScaleX="359753" custScaleY="136030" custLinFactNeighborX="441" custLinFactNeighborY="-2477"/>
      <dgm:spPr/>
    </dgm:pt>
    <dgm:pt modelId="{2C800710-D6A4-4414-A335-128E3F1B634F}" type="pres">
      <dgm:prSet presAssocID="{C6886C47-EF5B-40C4-8AA9-6F5484A2BD18}" presName="Name9" presStyleLbl="parChTrans1D2" presStyleIdx="0" presStyleCnt="11"/>
      <dgm:spPr/>
    </dgm:pt>
    <dgm:pt modelId="{44E25B58-BC91-40D8-AE5A-745280461B64}" type="pres">
      <dgm:prSet presAssocID="{C6886C47-EF5B-40C4-8AA9-6F5484A2BD18}" presName="connTx" presStyleLbl="parChTrans1D2" presStyleIdx="0" presStyleCnt="11"/>
      <dgm:spPr/>
    </dgm:pt>
    <dgm:pt modelId="{4A8094C2-1D28-4BB2-9A7A-19772F676FEC}" type="pres">
      <dgm:prSet presAssocID="{45994A94-0775-46A2-9269-7A40007DD185}" presName="node" presStyleLbl="node1" presStyleIdx="0" presStyleCnt="11" custScaleX="293170" custScaleY="95590" custRadScaleRad="96023" custRadScaleInc="4535">
        <dgm:presLayoutVars>
          <dgm:bulletEnabled val="1"/>
        </dgm:presLayoutVars>
      </dgm:prSet>
      <dgm:spPr/>
    </dgm:pt>
    <dgm:pt modelId="{8E5D15E6-A9C6-4B7C-9B3A-B9B328394B9D}" type="pres">
      <dgm:prSet presAssocID="{45ED4862-64E0-4304-A5FE-ED47F1F77601}" presName="Name9" presStyleLbl="parChTrans1D2" presStyleIdx="1" presStyleCnt="11"/>
      <dgm:spPr/>
    </dgm:pt>
    <dgm:pt modelId="{E34EC5B2-D530-4525-93E2-C58EE29E7EC5}" type="pres">
      <dgm:prSet presAssocID="{45ED4862-64E0-4304-A5FE-ED47F1F77601}" presName="connTx" presStyleLbl="parChTrans1D2" presStyleIdx="1" presStyleCnt="11"/>
      <dgm:spPr/>
    </dgm:pt>
    <dgm:pt modelId="{E188E0B8-5BFD-499E-9808-C054EF766700}" type="pres">
      <dgm:prSet presAssocID="{86E1CC57-BA50-44D3-B7B8-03FB2A5CED22}" presName="node" presStyleLbl="node1" presStyleIdx="1" presStyleCnt="11" custScaleX="254582" custRadScaleRad="160697" custRadScaleInc="128367">
        <dgm:presLayoutVars>
          <dgm:bulletEnabled val="1"/>
        </dgm:presLayoutVars>
      </dgm:prSet>
      <dgm:spPr/>
    </dgm:pt>
    <dgm:pt modelId="{AB1A5CE1-2A86-4CFD-BB52-868BE25C26A9}" type="pres">
      <dgm:prSet presAssocID="{EE43B3E6-B43A-4DD0-996A-6EE19C262DC7}" presName="Name9" presStyleLbl="parChTrans1D2" presStyleIdx="2" presStyleCnt="11"/>
      <dgm:spPr/>
    </dgm:pt>
    <dgm:pt modelId="{A4D90DEC-4A48-4912-8CBB-E8B6E35D11F9}" type="pres">
      <dgm:prSet presAssocID="{EE43B3E6-B43A-4DD0-996A-6EE19C262DC7}" presName="connTx" presStyleLbl="parChTrans1D2" presStyleIdx="2" presStyleCnt="11"/>
      <dgm:spPr/>
    </dgm:pt>
    <dgm:pt modelId="{1D6958F3-B874-457E-AF90-C87BCAC74DE9}" type="pres">
      <dgm:prSet presAssocID="{55C192E1-DF2A-404E-B833-E982A7D873AD}" presName="node" presStyleLbl="node1" presStyleIdx="2" presStyleCnt="11" custScaleX="241672" custScaleY="98187" custRadScaleRad="145926" custRadScaleInc="30870">
        <dgm:presLayoutVars>
          <dgm:bulletEnabled val="1"/>
        </dgm:presLayoutVars>
      </dgm:prSet>
      <dgm:spPr/>
    </dgm:pt>
    <dgm:pt modelId="{E9F334C2-51C6-443E-A82A-5217A8D3BD9A}" type="pres">
      <dgm:prSet presAssocID="{CC260EC6-00AC-4998-A82A-F37A009C59BD}" presName="Name9" presStyleLbl="parChTrans1D2" presStyleIdx="3" presStyleCnt="11"/>
      <dgm:spPr/>
    </dgm:pt>
    <dgm:pt modelId="{0EACA27A-CA12-478B-BB6D-98E07A85BCBB}" type="pres">
      <dgm:prSet presAssocID="{CC260EC6-00AC-4998-A82A-F37A009C59BD}" presName="connTx" presStyleLbl="parChTrans1D2" presStyleIdx="3" presStyleCnt="11"/>
      <dgm:spPr/>
    </dgm:pt>
    <dgm:pt modelId="{A6C1E527-72E9-4FB2-9F4B-A300817BAEA4}" type="pres">
      <dgm:prSet presAssocID="{75030960-2FEB-4CF3-BA84-5221583B71A7}" presName="node" presStyleLbl="node1" presStyleIdx="3" presStyleCnt="11" custScaleX="225440" custScaleY="100982" custRadScaleRad="141247" custRadScaleInc="-53310">
        <dgm:presLayoutVars>
          <dgm:bulletEnabled val="1"/>
        </dgm:presLayoutVars>
      </dgm:prSet>
      <dgm:spPr/>
    </dgm:pt>
    <dgm:pt modelId="{0A19783D-F1DE-41EE-9E59-D4E4A246F80E}" type="pres">
      <dgm:prSet presAssocID="{99697029-9871-4ED8-AF29-4412F0F73D15}" presName="Name9" presStyleLbl="parChTrans1D2" presStyleIdx="4" presStyleCnt="11"/>
      <dgm:spPr/>
    </dgm:pt>
    <dgm:pt modelId="{1AA77D3A-FEE9-4795-B41C-EAD6AE2D3723}" type="pres">
      <dgm:prSet presAssocID="{99697029-9871-4ED8-AF29-4412F0F73D15}" presName="connTx" presStyleLbl="parChTrans1D2" presStyleIdx="4" presStyleCnt="11"/>
      <dgm:spPr/>
    </dgm:pt>
    <dgm:pt modelId="{F5130307-CCE6-49B5-BBE6-B6A3BA6C1F11}" type="pres">
      <dgm:prSet presAssocID="{6B5E5B2E-2A15-4083-A4BE-93E7E0165BA1}" presName="node" presStyleLbl="node1" presStyleIdx="4" presStyleCnt="11" custScaleX="257685" custRadScaleRad="142454" custRadScaleInc="-127561">
        <dgm:presLayoutVars>
          <dgm:bulletEnabled val="1"/>
        </dgm:presLayoutVars>
      </dgm:prSet>
      <dgm:spPr/>
    </dgm:pt>
    <dgm:pt modelId="{BA6C63CB-8BAC-448C-A5CD-8BD9E5AEB6C5}" type="pres">
      <dgm:prSet presAssocID="{DA7549F3-9340-4C35-9A18-0BEAECBDD040}" presName="Name9" presStyleLbl="parChTrans1D2" presStyleIdx="5" presStyleCnt="11"/>
      <dgm:spPr/>
    </dgm:pt>
    <dgm:pt modelId="{441AD3A4-EC6A-4DDE-A69E-AC9EC520CFA5}" type="pres">
      <dgm:prSet presAssocID="{DA7549F3-9340-4C35-9A18-0BEAECBDD040}" presName="connTx" presStyleLbl="parChTrans1D2" presStyleIdx="5" presStyleCnt="11"/>
      <dgm:spPr/>
    </dgm:pt>
    <dgm:pt modelId="{588CCD64-77BC-4B6E-A002-7BC5395FB164}" type="pres">
      <dgm:prSet presAssocID="{B6F8C157-1A18-4865-9EF7-F375AC1BB87B}" presName="node" presStyleLbl="node1" presStyleIdx="5" presStyleCnt="11" custScaleX="249507" custRadScaleRad="148816" custRadScaleInc="-205850">
        <dgm:presLayoutVars>
          <dgm:bulletEnabled val="1"/>
        </dgm:presLayoutVars>
      </dgm:prSet>
      <dgm:spPr/>
    </dgm:pt>
    <dgm:pt modelId="{151D6A55-FB6C-472E-9788-40D40E1304EF}" type="pres">
      <dgm:prSet presAssocID="{18CD2E6E-0F6C-4708-90B7-0F04043FC3CF}" presName="Name9" presStyleLbl="parChTrans1D2" presStyleIdx="6" presStyleCnt="11"/>
      <dgm:spPr/>
    </dgm:pt>
    <dgm:pt modelId="{AAB26DF7-C4BF-4D9A-9F9F-D5A7756C0965}" type="pres">
      <dgm:prSet presAssocID="{18CD2E6E-0F6C-4708-90B7-0F04043FC3CF}" presName="connTx" presStyleLbl="parChTrans1D2" presStyleIdx="6" presStyleCnt="11"/>
      <dgm:spPr/>
    </dgm:pt>
    <dgm:pt modelId="{7C5B86A8-355D-4E17-9180-AE2E650B378B}" type="pres">
      <dgm:prSet presAssocID="{A3328E6A-1624-4623-A83D-20BFB5656ADD}" presName="node" presStyleLbl="node1" presStyleIdx="6" presStyleCnt="11" custScaleX="255589" custScaleY="116053" custRadScaleRad="95584" custRadScaleInc="-101540">
        <dgm:presLayoutVars>
          <dgm:bulletEnabled val="1"/>
        </dgm:presLayoutVars>
      </dgm:prSet>
      <dgm:spPr/>
    </dgm:pt>
    <dgm:pt modelId="{58A2F4EB-048B-457D-BB39-5EE036B473F8}" type="pres">
      <dgm:prSet presAssocID="{F6F8182A-5872-47EA-8143-E95D20682865}" presName="Name9" presStyleLbl="parChTrans1D2" presStyleIdx="7" presStyleCnt="11"/>
      <dgm:spPr/>
    </dgm:pt>
    <dgm:pt modelId="{0B01E993-67DC-4990-890D-4EBC5334926F}" type="pres">
      <dgm:prSet presAssocID="{F6F8182A-5872-47EA-8143-E95D20682865}" presName="connTx" presStyleLbl="parChTrans1D2" presStyleIdx="7" presStyleCnt="11"/>
      <dgm:spPr/>
    </dgm:pt>
    <dgm:pt modelId="{B3C8B37F-DFF1-48DB-A6A3-0434BE4485DB}" type="pres">
      <dgm:prSet presAssocID="{066E2E5B-429B-4050-8171-54590C8BAE78}" presName="node" presStyleLbl="node1" presStyleIdx="7" presStyleCnt="11" custScaleX="308684" custScaleY="192499" custRadScaleRad="135633" custRadScaleInc="54214">
        <dgm:presLayoutVars>
          <dgm:bulletEnabled val="1"/>
        </dgm:presLayoutVars>
      </dgm:prSet>
      <dgm:spPr/>
    </dgm:pt>
    <dgm:pt modelId="{BEBFA1CE-9AA9-4D7E-BEBD-212F70E81FB6}" type="pres">
      <dgm:prSet presAssocID="{50DB26B9-7D5B-49AB-AF94-951239F24F4B}" presName="Name9" presStyleLbl="parChTrans1D2" presStyleIdx="8" presStyleCnt="11"/>
      <dgm:spPr/>
    </dgm:pt>
    <dgm:pt modelId="{7096EED3-8F73-49C8-B2F8-676181F51F54}" type="pres">
      <dgm:prSet presAssocID="{50DB26B9-7D5B-49AB-AF94-951239F24F4B}" presName="connTx" presStyleLbl="parChTrans1D2" presStyleIdx="8" presStyleCnt="11"/>
      <dgm:spPr/>
    </dgm:pt>
    <dgm:pt modelId="{C8AA2A9B-E77D-47D9-9012-D9B1725FEBC4}" type="pres">
      <dgm:prSet presAssocID="{4EA23AD2-B759-490C-84F1-CF7B3FF7DBE6}" presName="node" presStyleLbl="node1" presStyleIdx="8" presStyleCnt="11" custScaleX="268467" custScaleY="105836" custRadScaleRad="133760" custRadScaleInc="31908">
        <dgm:presLayoutVars>
          <dgm:bulletEnabled val="1"/>
        </dgm:presLayoutVars>
      </dgm:prSet>
      <dgm:spPr/>
    </dgm:pt>
    <dgm:pt modelId="{45E6F136-DF66-49E9-A352-52C394437B15}" type="pres">
      <dgm:prSet presAssocID="{35873E2B-5CBD-4B37-A1D8-D78768E2AC6B}" presName="Name9" presStyleLbl="parChTrans1D2" presStyleIdx="9" presStyleCnt="11"/>
      <dgm:spPr/>
    </dgm:pt>
    <dgm:pt modelId="{84042BC9-9900-400B-9CBF-886A8E8D5DC7}" type="pres">
      <dgm:prSet presAssocID="{35873E2B-5CBD-4B37-A1D8-D78768E2AC6B}" presName="connTx" presStyleLbl="parChTrans1D2" presStyleIdx="9" presStyleCnt="11"/>
      <dgm:spPr/>
    </dgm:pt>
    <dgm:pt modelId="{5FAAE5E1-8834-4860-981B-82AE66278484}" type="pres">
      <dgm:prSet presAssocID="{EBC6C44E-0A22-4BFD-A30A-F4F6706F3527}" presName="node" presStyleLbl="node1" presStyleIdx="9" presStyleCnt="11" custScaleX="256818" custScaleY="118017" custRadScaleRad="143163" custRadScaleInc="-39575">
        <dgm:presLayoutVars>
          <dgm:bulletEnabled val="1"/>
        </dgm:presLayoutVars>
      </dgm:prSet>
      <dgm:spPr/>
    </dgm:pt>
    <dgm:pt modelId="{401099FC-DBF1-41E4-BE6F-72249388152B}" type="pres">
      <dgm:prSet presAssocID="{3653708E-3EA4-4601-863F-80A2439F8453}" presName="Name9" presStyleLbl="parChTrans1D2" presStyleIdx="10" presStyleCnt="11"/>
      <dgm:spPr/>
    </dgm:pt>
    <dgm:pt modelId="{DCC1D9FC-407F-47E9-BC6A-9BB1ED711EE1}" type="pres">
      <dgm:prSet presAssocID="{3653708E-3EA4-4601-863F-80A2439F8453}" presName="connTx" presStyleLbl="parChTrans1D2" presStyleIdx="10" presStyleCnt="11"/>
      <dgm:spPr/>
    </dgm:pt>
    <dgm:pt modelId="{A432A10E-F043-4D11-B672-2D5DDCABE4C4}" type="pres">
      <dgm:prSet presAssocID="{54F979E4-BA8F-4285-826B-D21AC90C8AB6}" presName="node" presStyleLbl="node1" presStyleIdx="10" presStyleCnt="11" custScaleX="274222" custRadScaleRad="157153" custRadScaleInc="-122539">
        <dgm:presLayoutVars>
          <dgm:bulletEnabled val="1"/>
        </dgm:presLayoutVars>
      </dgm:prSet>
      <dgm:spPr/>
    </dgm:pt>
  </dgm:ptLst>
  <dgm:cxnLst>
    <dgm:cxn modelId="{B4F4B501-1E68-46F6-9899-83DF951F0979}" type="presOf" srcId="{6B5E5B2E-2A15-4083-A4BE-93E7E0165BA1}" destId="{F5130307-CCE6-49B5-BBE6-B6A3BA6C1F11}" srcOrd="0" destOrd="0" presId="urn:microsoft.com/office/officeart/2005/8/layout/radial1#1"/>
    <dgm:cxn modelId="{59CBBA02-69C1-45D0-9FDD-FC5D1981A9AD}" type="presOf" srcId="{CC260EC6-00AC-4998-A82A-F37A009C59BD}" destId="{0EACA27A-CA12-478B-BB6D-98E07A85BCBB}" srcOrd="1" destOrd="0" presId="urn:microsoft.com/office/officeart/2005/8/layout/radial1#1"/>
    <dgm:cxn modelId="{16BF3510-7B4A-4DAB-A991-ADE1340C7D8A}" type="presOf" srcId="{45ED4862-64E0-4304-A5FE-ED47F1F77601}" destId="{E34EC5B2-D530-4525-93E2-C58EE29E7EC5}" srcOrd="1" destOrd="0" presId="urn:microsoft.com/office/officeart/2005/8/layout/radial1#1"/>
    <dgm:cxn modelId="{F8FFE713-786A-4FB8-B3B6-945B1F7E55B4}" type="presOf" srcId="{99697029-9871-4ED8-AF29-4412F0F73D15}" destId="{1AA77D3A-FEE9-4795-B41C-EAD6AE2D3723}" srcOrd="1" destOrd="0" presId="urn:microsoft.com/office/officeart/2005/8/layout/radial1#1"/>
    <dgm:cxn modelId="{83C84218-A7B8-45AE-B09A-A645700EBE0D}" srcId="{EC14DD25-1B64-4729-97D4-B094C24F7B61}" destId="{B6F8C157-1A18-4865-9EF7-F375AC1BB87B}" srcOrd="5" destOrd="0" parTransId="{DA7549F3-9340-4C35-9A18-0BEAECBDD040}" sibTransId="{28881DBD-2844-4186-B47A-E6620D6F5A13}"/>
    <dgm:cxn modelId="{C8D74421-3B5B-4E00-9473-0C939096E386}" type="presOf" srcId="{50DB26B9-7D5B-49AB-AF94-951239F24F4B}" destId="{7096EED3-8F73-49C8-B2F8-676181F51F54}" srcOrd="1" destOrd="0" presId="urn:microsoft.com/office/officeart/2005/8/layout/radial1#1"/>
    <dgm:cxn modelId="{79AD8C24-6956-44BE-B223-9DE1EED6A0AE}" type="presOf" srcId="{4EA23AD2-B759-490C-84F1-CF7B3FF7DBE6}" destId="{C8AA2A9B-E77D-47D9-9012-D9B1725FEBC4}" srcOrd="0" destOrd="0" presId="urn:microsoft.com/office/officeart/2005/8/layout/radial1#1"/>
    <dgm:cxn modelId="{2CEEF125-86E8-4FA3-A6A9-9AE94BDE35E1}" type="presOf" srcId="{CC260EC6-00AC-4998-A82A-F37A009C59BD}" destId="{E9F334C2-51C6-443E-A82A-5217A8D3BD9A}" srcOrd="0" destOrd="0" presId="urn:microsoft.com/office/officeart/2005/8/layout/radial1#1"/>
    <dgm:cxn modelId="{573FFE2F-0FEB-430F-BEBD-97D7B07F797D}" type="presOf" srcId="{54F979E4-BA8F-4285-826B-D21AC90C8AB6}" destId="{A432A10E-F043-4D11-B672-2D5DDCABE4C4}" srcOrd="0" destOrd="0" presId="urn:microsoft.com/office/officeart/2005/8/layout/radial1#1"/>
    <dgm:cxn modelId="{130DDC32-1250-46EC-B72F-47ABF40DF3DC}" type="presOf" srcId="{C6886C47-EF5B-40C4-8AA9-6F5484A2BD18}" destId="{2C800710-D6A4-4414-A335-128E3F1B634F}" srcOrd="0" destOrd="0" presId="urn:microsoft.com/office/officeart/2005/8/layout/radial1#1"/>
    <dgm:cxn modelId="{17834834-2B39-4170-9926-EE058030E892}" srcId="{EC14DD25-1B64-4729-97D4-B094C24F7B61}" destId="{55C192E1-DF2A-404E-B833-E982A7D873AD}" srcOrd="2" destOrd="0" parTransId="{EE43B3E6-B43A-4DD0-996A-6EE19C262DC7}" sibTransId="{00AC6B32-3085-46F2-AD8F-F8A924CF6E71}"/>
    <dgm:cxn modelId="{602FF939-D47C-4248-9983-D44D7981CAF6}" type="presOf" srcId="{B6F8C157-1A18-4865-9EF7-F375AC1BB87B}" destId="{588CCD64-77BC-4B6E-A002-7BC5395FB164}" srcOrd="0" destOrd="0" presId="urn:microsoft.com/office/officeart/2005/8/layout/radial1#1"/>
    <dgm:cxn modelId="{8EAE985D-D484-401E-97BD-128277D17B6A}" type="presOf" srcId="{3653708E-3EA4-4601-863F-80A2439F8453}" destId="{DCC1D9FC-407F-47E9-BC6A-9BB1ED711EE1}" srcOrd="1" destOrd="0" presId="urn:microsoft.com/office/officeart/2005/8/layout/radial1#1"/>
    <dgm:cxn modelId="{3A00EC5E-3A17-4EEF-A480-769B01DCC07B}" srcId="{EC14DD25-1B64-4729-97D4-B094C24F7B61}" destId="{066E2E5B-429B-4050-8171-54590C8BAE78}" srcOrd="7" destOrd="0" parTransId="{F6F8182A-5872-47EA-8143-E95D20682865}" sibTransId="{31739909-6F69-4D32-A2B6-EB4E1AC340CF}"/>
    <dgm:cxn modelId="{1BDA4261-B025-4690-9EB9-33905663CAB7}" type="presOf" srcId="{DA7549F3-9340-4C35-9A18-0BEAECBDD040}" destId="{BA6C63CB-8BAC-448C-A5CD-8BD9E5AEB6C5}" srcOrd="0" destOrd="0" presId="urn:microsoft.com/office/officeart/2005/8/layout/radial1#1"/>
    <dgm:cxn modelId="{85AEB062-2944-4B92-B42C-655214B4D7CE}" type="presOf" srcId="{C6886C47-EF5B-40C4-8AA9-6F5484A2BD18}" destId="{44E25B58-BC91-40D8-AE5A-745280461B64}" srcOrd="1" destOrd="0" presId="urn:microsoft.com/office/officeart/2005/8/layout/radial1#1"/>
    <dgm:cxn modelId="{EEFBA943-D460-4E04-878A-4AD526592A50}" type="presOf" srcId="{EC14DD25-1B64-4729-97D4-B094C24F7B61}" destId="{7AA4A008-4959-44F7-8A22-C66C8C97DB95}" srcOrd="0" destOrd="0" presId="urn:microsoft.com/office/officeart/2005/8/layout/radial1#1"/>
    <dgm:cxn modelId="{8E7EAF65-084C-4255-AB4C-3FDEE654C297}" srcId="{EC14DD25-1B64-4729-97D4-B094C24F7B61}" destId="{86E1CC57-BA50-44D3-B7B8-03FB2A5CED22}" srcOrd="1" destOrd="0" parTransId="{45ED4862-64E0-4304-A5FE-ED47F1F77601}" sibTransId="{5308A2BF-7FEC-4F8D-BBC4-15EDEB212A11}"/>
    <dgm:cxn modelId="{0BFC7569-0559-4B38-A08C-5E6C7E7CAC1D}" srcId="{EC14DD25-1B64-4729-97D4-B094C24F7B61}" destId="{EBC6C44E-0A22-4BFD-A30A-F4F6706F3527}" srcOrd="9" destOrd="0" parTransId="{35873E2B-5CBD-4B37-A1D8-D78768E2AC6B}" sibTransId="{17110F85-F02F-43DC-9FA1-C8ACE387B322}"/>
    <dgm:cxn modelId="{6A7E6952-42CE-44CA-AA16-78609CE5413E}" type="presOf" srcId="{18CD2E6E-0F6C-4708-90B7-0F04043FC3CF}" destId="{151D6A55-FB6C-472E-9788-40D40E1304EF}" srcOrd="0" destOrd="0" presId="urn:microsoft.com/office/officeart/2005/8/layout/radial1#1"/>
    <dgm:cxn modelId="{4ECFA672-4F74-4088-9A71-563F4B187449}" type="presOf" srcId="{75030960-2FEB-4CF3-BA84-5221583B71A7}" destId="{A6C1E527-72E9-4FB2-9F4B-A300817BAEA4}" srcOrd="0" destOrd="0" presId="urn:microsoft.com/office/officeart/2005/8/layout/radial1#1"/>
    <dgm:cxn modelId="{2CA53354-859F-46FA-963D-600DC69EBC0D}" type="presOf" srcId="{DA7549F3-9340-4C35-9A18-0BEAECBDD040}" destId="{441AD3A4-EC6A-4DDE-A69E-AC9EC520CFA5}" srcOrd="1" destOrd="0" presId="urn:microsoft.com/office/officeart/2005/8/layout/radial1#1"/>
    <dgm:cxn modelId="{3D9FC454-5FBD-4A47-B4F2-E0783AB19CEA}" type="presOf" srcId="{A3328E6A-1624-4623-A83D-20BFB5656ADD}" destId="{7C5B86A8-355D-4E17-9180-AE2E650B378B}" srcOrd="0" destOrd="0" presId="urn:microsoft.com/office/officeart/2005/8/layout/radial1#1"/>
    <dgm:cxn modelId="{CA448D7A-E342-4E8C-A3E5-63A62769EE68}" srcId="{EC14DD25-1B64-4729-97D4-B094C24F7B61}" destId="{54F979E4-BA8F-4285-826B-D21AC90C8AB6}" srcOrd="10" destOrd="0" parTransId="{3653708E-3EA4-4601-863F-80A2439F8453}" sibTransId="{47706618-78B4-4D87-BF0C-E7251FCB241F}"/>
    <dgm:cxn modelId="{D5067281-D634-4427-8FC4-0294403F4B1E}" srcId="{EC14DD25-1B64-4729-97D4-B094C24F7B61}" destId="{45994A94-0775-46A2-9269-7A40007DD185}" srcOrd="0" destOrd="0" parTransId="{C6886C47-EF5B-40C4-8AA9-6F5484A2BD18}" sibTransId="{E5C99C61-2C5A-4BF1-8052-7BA0B197D38B}"/>
    <dgm:cxn modelId="{AF0ED081-CD80-4CB8-B310-71AC9A7CD31A}" type="presOf" srcId="{35873E2B-5CBD-4B37-A1D8-D78768E2AC6B}" destId="{45E6F136-DF66-49E9-A352-52C394437B15}" srcOrd="0" destOrd="0" presId="urn:microsoft.com/office/officeart/2005/8/layout/radial1#1"/>
    <dgm:cxn modelId="{6A968785-5898-4A50-96BC-9E5B8F541FE1}" srcId="{EC14DD25-1B64-4729-97D4-B094C24F7B61}" destId="{75030960-2FEB-4CF3-BA84-5221583B71A7}" srcOrd="3" destOrd="0" parTransId="{CC260EC6-00AC-4998-A82A-F37A009C59BD}" sibTransId="{5658C827-663E-4A74-A006-73D42D00C5D3}"/>
    <dgm:cxn modelId="{85E9208C-6077-46AF-B4FB-8402708FA33F}" type="presOf" srcId="{86E1CC57-BA50-44D3-B7B8-03FB2A5CED22}" destId="{E188E0B8-5BFD-499E-9808-C054EF766700}" srcOrd="0" destOrd="0" presId="urn:microsoft.com/office/officeart/2005/8/layout/radial1#1"/>
    <dgm:cxn modelId="{CCDD418C-4BCB-4E11-BD94-23F4070E5915}" srcId="{EC14DD25-1B64-4729-97D4-B094C24F7B61}" destId="{A3328E6A-1624-4623-A83D-20BFB5656ADD}" srcOrd="6" destOrd="0" parTransId="{18CD2E6E-0F6C-4708-90B7-0F04043FC3CF}" sibTransId="{ABF8544B-DEBE-45D1-BFD6-ACA7F06666E3}"/>
    <dgm:cxn modelId="{7D577295-A4A8-415B-BF9E-3951D603D8F3}" type="presOf" srcId="{EE43B3E6-B43A-4DD0-996A-6EE19C262DC7}" destId="{AB1A5CE1-2A86-4CFD-BB52-868BE25C26A9}" srcOrd="0" destOrd="0" presId="urn:microsoft.com/office/officeart/2005/8/layout/radial1#1"/>
    <dgm:cxn modelId="{5FEE6897-7877-4F16-87AB-97357FEAA787}" srcId="{EC14DD25-1B64-4729-97D4-B094C24F7B61}" destId="{6B5E5B2E-2A15-4083-A4BE-93E7E0165BA1}" srcOrd="4" destOrd="0" parTransId="{99697029-9871-4ED8-AF29-4412F0F73D15}" sibTransId="{8D3BCBD9-2AD8-4D88-92B3-6324FBBACED5}"/>
    <dgm:cxn modelId="{5DDE919D-0B62-4EE8-B8ED-DBA451BE7C0A}" srcId="{C5AE7258-8541-49A7-844D-48E61CFADC2D}" destId="{90D726AC-BBB2-488D-B832-241B34FD31B8}" srcOrd="1" destOrd="0" parTransId="{03AB1211-7A99-4D40-BBAB-4A1F0A486703}" sibTransId="{C61CAF83-655C-426B-B300-DFA850B6F82D}"/>
    <dgm:cxn modelId="{268FDFA3-3D15-4B2A-B841-9C3DD0C36BFD}" type="presOf" srcId="{55C192E1-DF2A-404E-B833-E982A7D873AD}" destId="{1D6958F3-B874-457E-AF90-C87BCAC74DE9}" srcOrd="0" destOrd="0" presId="urn:microsoft.com/office/officeart/2005/8/layout/radial1#1"/>
    <dgm:cxn modelId="{F8E8C6AD-FA33-4101-B1A3-F190CB48BEF5}" srcId="{EC14DD25-1B64-4729-97D4-B094C24F7B61}" destId="{4EA23AD2-B759-490C-84F1-CF7B3FF7DBE6}" srcOrd="8" destOrd="0" parTransId="{50DB26B9-7D5B-49AB-AF94-951239F24F4B}" sibTransId="{BB89EFC1-5C48-4B03-B98A-A44F99B4605E}"/>
    <dgm:cxn modelId="{E3898EB4-76F8-4F7B-9E42-00D58E9A4B1B}" type="presOf" srcId="{F6F8182A-5872-47EA-8143-E95D20682865}" destId="{0B01E993-67DC-4990-890D-4EBC5334926F}" srcOrd="1" destOrd="0" presId="urn:microsoft.com/office/officeart/2005/8/layout/radial1#1"/>
    <dgm:cxn modelId="{821F86BF-1ADF-4E69-B233-96E09954CB14}" type="presOf" srcId="{99697029-9871-4ED8-AF29-4412F0F73D15}" destId="{0A19783D-F1DE-41EE-9E59-D4E4A246F80E}" srcOrd="0" destOrd="0" presId="urn:microsoft.com/office/officeart/2005/8/layout/radial1#1"/>
    <dgm:cxn modelId="{960B9FC1-FDA2-47CA-91E5-41E1AB59FB97}" type="presOf" srcId="{18CD2E6E-0F6C-4708-90B7-0F04043FC3CF}" destId="{AAB26DF7-C4BF-4D9A-9F9F-D5A7756C0965}" srcOrd="1" destOrd="0" presId="urn:microsoft.com/office/officeart/2005/8/layout/radial1#1"/>
    <dgm:cxn modelId="{53DDD7C5-766B-40C4-85B2-46D3E1E56E26}" type="presOf" srcId="{EE43B3E6-B43A-4DD0-996A-6EE19C262DC7}" destId="{A4D90DEC-4A48-4912-8CBB-E8B6E35D11F9}" srcOrd="1" destOrd="0" presId="urn:microsoft.com/office/officeart/2005/8/layout/radial1#1"/>
    <dgm:cxn modelId="{F82FF4C5-F16A-406A-A26D-EBC1D78DBA06}" type="presOf" srcId="{F6F8182A-5872-47EA-8143-E95D20682865}" destId="{58A2F4EB-048B-457D-BB39-5EE036B473F8}" srcOrd="0" destOrd="0" presId="urn:microsoft.com/office/officeart/2005/8/layout/radial1#1"/>
    <dgm:cxn modelId="{C8E0A4C7-9506-4751-86B3-6C969CC49E67}" type="presOf" srcId="{3653708E-3EA4-4601-863F-80A2439F8453}" destId="{401099FC-DBF1-41E4-BE6F-72249388152B}" srcOrd="0" destOrd="0" presId="urn:microsoft.com/office/officeart/2005/8/layout/radial1#1"/>
    <dgm:cxn modelId="{477C1ED4-D0B2-4353-9BA6-E4326A101570}" type="presOf" srcId="{C5AE7258-8541-49A7-844D-48E61CFADC2D}" destId="{9B51AA71-4BA2-4456-9EA7-A839AF52FBFC}" srcOrd="0" destOrd="0" presId="urn:microsoft.com/office/officeart/2005/8/layout/radial1#1"/>
    <dgm:cxn modelId="{09009BDC-70DA-43DA-8848-29039FEEE3E7}" type="presOf" srcId="{066E2E5B-429B-4050-8171-54590C8BAE78}" destId="{B3C8B37F-DFF1-48DB-A6A3-0434BE4485DB}" srcOrd="0" destOrd="0" presId="urn:microsoft.com/office/officeart/2005/8/layout/radial1#1"/>
    <dgm:cxn modelId="{9A8996DF-03A9-4546-874B-E4D19BA69BAB}" type="presOf" srcId="{45994A94-0775-46A2-9269-7A40007DD185}" destId="{4A8094C2-1D28-4BB2-9A7A-19772F676FEC}" srcOrd="0" destOrd="0" presId="urn:microsoft.com/office/officeart/2005/8/layout/radial1#1"/>
    <dgm:cxn modelId="{E852BDF4-11EE-4DEC-8FBC-5406E85C7326}" type="presOf" srcId="{45ED4862-64E0-4304-A5FE-ED47F1F77601}" destId="{8E5D15E6-A9C6-4B7C-9B3A-B9B328394B9D}" srcOrd="0" destOrd="0" presId="urn:microsoft.com/office/officeart/2005/8/layout/radial1#1"/>
    <dgm:cxn modelId="{3DB8A9F6-9669-4074-B98F-FDE8F9955829}" srcId="{C5AE7258-8541-49A7-844D-48E61CFADC2D}" destId="{EC14DD25-1B64-4729-97D4-B094C24F7B61}" srcOrd="0" destOrd="0" parTransId="{E5F4CFFA-2D26-4612-AF79-9951D8D5C3EA}" sibTransId="{AE46F349-F246-464C-A81E-67230724F510}"/>
    <dgm:cxn modelId="{0B7E56F7-0BF5-4147-B243-ECCA1F0C3BF8}" type="presOf" srcId="{EBC6C44E-0A22-4BFD-A30A-F4F6706F3527}" destId="{5FAAE5E1-8834-4860-981B-82AE66278484}" srcOrd="0" destOrd="0" presId="urn:microsoft.com/office/officeart/2005/8/layout/radial1#1"/>
    <dgm:cxn modelId="{846CF2F7-321A-4AC2-917A-F60125E51647}" type="presOf" srcId="{50DB26B9-7D5B-49AB-AF94-951239F24F4B}" destId="{BEBFA1CE-9AA9-4D7E-BEBD-212F70E81FB6}" srcOrd="0" destOrd="0" presId="urn:microsoft.com/office/officeart/2005/8/layout/radial1#1"/>
    <dgm:cxn modelId="{C6C9E2F8-26DD-4890-B183-F529441DA1F2}" type="presOf" srcId="{35873E2B-5CBD-4B37-A1D8-D78768E2AC6B}" destId="{84042BC9-9900-400B-9CBF-886A8E8D5DC7}" srcOrd="1" destOrd="0" presId="urn:microsoft.com/office/officeart/2005/8/layout/radial1#1"/>
    <dgm:cxn modelId="{2CDCE84F-526D-42AE-BCA5-C7F81FB9EBBD}" type="presParOf" srcId="{9B51AA71-4BA2-4456-9EA7-A839AF52FBFC}" destId="{7AA4A008-4959-44F7-8A22-C66C8C97DB95}" srcOrd="0" destOrd="0" presId="urn:microsoft.com/office/officeart/2005/8/layout/radial1#1"/>
    <dgm:cxn modelId="{28D84B5C-9250-4A9E-9534-34A05EBFA262}" type="presParOf" srcId="{9B51AA71-4BA2-4456-9EA7-A839AF52FBFC}" destId="{2C800710-D6A4-4414-A335-128E3F1B634F}" srcOrd="1" destOrd="0" presId="urn:microsoft.com/office/officeart/2005/8/layout/radial1#1"/>
    <dgm:cxn modelId="{F4B65264-DE0C-4E26-9D47-48443CCFED9E}" type="presParOf" srcId="{2C800710-D6A4-4414-A335-128E3F1B634F}" destId="{44E25B58-BC91-40D8-AE5A-745280461B64}" srcOrd="0" destOrd="0" presId="urn:microsoft.com/office/officeart/2005/8/layout/radial1#1"/>
    <dgm:cxn modelId="{B5A68FD2-EC65-4E7D-A67F-CEC162DBB147}" type="presParOf" srcId="{9B51AA71-4BA2-4456-9EA7-A839AF52FBFC}" destId="{4A8094C2-1D28-4BB2-9A7A-19772F676FEC}" srcOrd="2" destOrd="0" presId="urn:microsoft.com/office/officeart/2005/8/layout/radial1#1"/>
    <dgm:cxn modelId="{289FD5C3-F475-482D-9461-EBC549F306A0}" type="presParOf" srcId="{9B51AA71-4BA2-4456-9EA7-A839AF52FBFC}" destId="{8E5D15E6-A9C6-4B7C-9B3A-B9B328394B9D}" srcOrd="3" destOrd="0" presId="urn:microsoft.com/office/officeart/2005/8/layout/radial1#1"/>
    <dgm:cxn modelId="{8918987B-ED70-4F28-A551-B338C8F8A195}" type="presParOf" srcId="{8E5D15E6-A9C6-4B7C-9B3A-B9B328394B9D}" destId="{E34EC5B2-D530-4525-93E2-C58EE29E7EC5}" srcOrd="0" destOrd="0" presId="urn:microsoft.com/office/officeart/2005/8/layout/radial1#1"/>
    <dgm:cxn modelId="{8FBC6DD1-CD43-42A8-895C-E13911ADA2E5}" type="presParOf" srcId="{9B51AA71-4BA2-4456-9EA7-A839AF52FBFC}" destId="{E188E0B8-5BFD-499E-9808-C054EF766700}" srcOrd="4" destOrd="0" presId="urn:microsoft.com/office/officeart/2005/8/layout/radial1#1"/>
    <dgm:cxn modelId="{87FD04E4-DAAA-40E5-A5A7-2F5027800B3E}" type="presParOf" srcId="{9B51AA71-4BA2-4456-9EA7-A839AF52FBFC}" destId="{AB1A5CE1-2A86-4CFD-BB52-868BE25C26A9}" srcOrd="5" destOrd="0" presId="urn:microsoft.com/office/officeart/2005/8/layout/radial1#1"/>
    <dgm:cxn modelId="{080BCCD6-EEA1-49C2-A537-006DBF4654B9}" type="presParOf" srcId="{AB1A5CE1-2A86-4CFD-BB52-868BE25C26A9}" destId="{A4D90DEC-4A48-4912-8CBB-E8B6E35D11F9}" srcOrd="0" destOrd="0" presId="urn:microsoft.com/office/officeart/2005/8/layout/radial1#1"/>
    <dgm:cxn modelId="{0F7B8B6E-974E-47B3-9D30-39B3BEE93D1E}" type="presParOf" srcId="{9B51AA71-4BA2-4456-9EA7-A839AF52FBFC}" destId="{1D6958F3-B874-457E-AF90-C87BCAC74DE9}" srcOrd="6" destOrd="0" presId="urn:microsoft.com/office/officeart/2005/8/layout/radial1#1"/>
    <dgm:cxn modelId="{7462A667-E2BC-452E-9F89-3EF90EB3E7EA}" type="presParOf" srcId="{9B51AA71-4BA2-4456-9EA7-A839AF52FBFC}" destId="{E9F334C2-51C6-443E-A82A-5217A8D3BD9A}" srcOrd="7" destOrd="0" presId="urn:microsoft.com/office/officeart/2005/8/layout/radial1#1"/>
    <dgm:cxn modelId="{6872E480-2307-410E-BD24-7813584A0E70}" type="presParOf" srcId="{E9F334C2-51C6-443E-A82A-5217A8D3BD9A}" destId="{0EACA27A-CA12-478B-BB6D-98E07A85BCBB}" srcOrd="0" destOrd="0" presId="urn:microsoft.com/office/officeart/2005/8/layout/radial1#1"/>
    <dgm:cxn modelId="{77F17939-36C6-44B9-9601-850D678038DA}" type="presParOf" srcId="{9B51AA71-4BA2-4456-9EA7-A839AF52FBFC}" destId="{A6C1E527-72E9-4FB2-9F4B-A300817BAEA4}" srcOrd="8" destOrd="0" presId="urn:microsoft.com/office/officeart/2005/8/layout/radial1#1"/>
    <dgm:cxn modelId="{5AEFED42-1A68-4432-B9A9-137EC35599E3}" type="presParOf" srcId="{9B51AA71-4BA2-4456-9EA7-A839AF52FBFC}" destId="{0A19783D-F1DE-41EE-9E59-D4E4A246F80E}" srcOrd="9" destOrd="0" presId="urn:microsoft.com/office/officeart/2005/8/layout/radial1#1"/>
    <dgm:cxn modelId="{862A596A-C4A7-476C-923D-B7BA7F6E5758}" type="presParOf" srcId="{0A19783D-F1DE-41EE-9E59-D4E4A246F80E}" destId="{1AA77D3A-FEE9-4795-B41C-EAD6AE2D3723}" srcOrd="0" destOrd="0" presId="urn:microsoft.com/office/officeart/2005/8/layout/radial1#1"/>
    <dgm:cxn modelId="{C1EA22E7-780B-4F9D-95C1-BE5EF8615CA7}" type="presParOf" srcId="{9B51AA71-4BA2-4456-9EA7-A839AF52FBFC}" destId="{F5130307-CCE6-49B5-BBE6-B6A3BA6C1F11}" srcOrd="10" destOrd="0" presId="urn:microsoft.com/office/officeart/2005/8/layout/radial1#1"/>
    <dgm:cxn modelId="{EE8D0671-03F3-4BB9-B9FF-26B422179D24}" type="presParOf" srcId="{9B51AA71-4BA2-4456-9EA7-A839AF52FBFC}" destId="{BA6C63CB-8BAC-448C-A5CD-8BD9E5AEB6C5}" srcOrd="11" destOrd="0" presId="urn:microsoft.com/office/officeart/2005/8/layout/radial1#1"/>
    <dgm:cxn modelId="{75C29BB4-F292-40CD-804F-B1A1F99D3720}" type="presParOf" srcId="{BA6C63CB-8BAC-448C-A5CD-8BD9E5AEB6C5}" destId="{441AD3A4-EC6A-4DDE-A69E-AC9EC520CFA5}" srcOrd="0" destOrd="0" presId="urn:microsoft.com/office/officeart/2005/8/layout/radial1#1"/>
    <dgm:cxn modelId="{09703F17-E95E-4DA0-A6C2-B7B50829E3AC}" type="presParOf" srcId="{9B51AA71-4BA2-4456-9EA7-A839AF52FBFC}" destId="{588CCD64-77BC-4B6E-A002-7BC5395FB164}" srcOrd="12" destOrd="0" presId="urn:microsoft.com/office/officeart/2005/8/layout/radial1#1"/>
    <dgm:cxn modelId="{F204F9E6-ACC3-45EB-BB3C-9F89EF6A5BC4}" type="presParOf" srcId="{9B51AA71-4BA2-4456-9EA7-A839AF52FBFC}" destId="{151D6A55-FB6C-472E-9788-40D40E1304EF}" srcOrd="13" destOrd="0" presId="urn:microsoft.com/office/officeart/2005/8/layout/radial1#1"/>
    <dgm:cxn modelId="{16D2E861-185E-4094-BBFB-4C4A0F0DBDD7}" type="presParOf" srcId="{151D6A55-FB6C-472E-9788-40D40E1304EF}" destId="{AAB26DF7-C4BF-4D9A-9F9F-D5A7756C0965}" srcOrd="0" destOrd="0" presId="urn:microsoft.com/office/officeart/2005/8/layout/radial1#1"/>
    <dgm:cxn modelId="{3BC25A0C-A416-4708-B279-CAE341EF1D7E}" type="presParOf" srcId="{9B51AA71-4BA2-4456-9EA7-A839AF52FBFC}" destId="{7C5B86A8-355D-4E17-9180-AE2E650B378B}" srcOrd="14" destOrd="0" presId="urn:microsoft.com/office/officeart/2005/8/layout/radial1#1"/>
    <dgm:cxn modelId="{777D69E3-7795-49CA-941A-F787F81A5719}" type="presParOf" srcId="{9B51AA71-4BA2-4456-9EA7-A839AF52FBFC}" destId="{58A2F4EB-048B-457D-BB39-5EE036B473F8}" srcOrd="15" destOrd="0" presId="urn:microsoft.com/office/officeart/2005/8/layout/radial1#1"/>
    <dgm:cxn modelId="{7467F98D-7A0C-4783-BD46-DCCD0A18CC51}" type="presParOf" srcId="{58A2F4EB-048B-457D-BB39-5EE036B473F8}" destId="{0B01E993-67DC-4990-890D-4EBC5334926F}" srcOrd="0" destOrd="0" presId="urn:microsoft.com/office/officeart/2005/8/layout/radial1#1"/>
    <dgm:cxn modelId="{A2B7152B-08B2-42FF-9948-FB96CB6F7096}" type="presParOf" srcId="{9B51AA71-4BA2-4456-9EA7-A839AF52FBFC}" destId="{B3C8B37F-DFF1-48DB-A6A3-0434BE4485DB}" srcOrd="16" destOrd="0" presId="urn:microsoft.com/office/officeart/2005/8/layout/radial1#1"/>
    <dgm:cxn modelId="{1D639667-6081-4213-AFF1-149BD84F1457}" type="presParOf" srcId="{9B51AA71-4BA2-4456-9EA7-A839AF52FBFC}" destId="{BEBFA1CE-9AA9-4D7E-BEBD-212F70E81FB6}" srcOrd="17" destOrd="0" presId="urn:microsoft.com/office/officeart/2005/8/layout/radial1#1"/>
    <dgm:cxn modelId="{641A6AEC-91E2-4DA7-9BF0-7B71FA2AA18D}" type="presParOf" srcId="{BEBFA1CE-9AA9-4D7E-BEBD-212F70E81FB6}" destId="{7096EED3-8F73-49C8-B2F8-676181F51F54}" srcOrd="0" destOrd="0" presId="urn:microsoft.com/office/officeart/2005/8/layout/radial1#1"/>
    <dgm:cxn modelId="{CBBBF7EB-4A81-49C2-A67A-189DCA92F55E}" type="presParOf" srcId="{9B51AA71-4BA2-4456-9EA7-A839AF52FBFC}" destId="{C8AA2A9B-E77D-47D9-9012-D9B1725FEBC4}" srcOrd="18" destOrd="0" presId="urn:microsoft.com/office/officeart/2005/8/layout/radial1#1"/>
    <dgm:cxn modelId="{3E2A5FFF-2344-40E7-8DD2-62D6C5A684EF}" type="presParOf" srcId="{9B51AA71-4BA2-4456-9EA7-A839AF52FBFC}" destId="{45E6F136-DF66-49E9-A352-52C394437B15}" srcOrd="19" destOrd="0" presId="urn:microsoft.com/office/officeart/2005/8/layout/radial1#1"/>
    <dgm:cxn modelId="{C64C5F5E-E681-4C57-80BD-D8A9B2D012C5}" type="presParOf" srcId="{45E6F136-DF66-49E9-A352-52C394437B15}" destId="{84042BC9-9900-400B-9CBF-886A8E8D5DC7}" srcOrd="0" destOrd="0" presId="urn:microsoft.com/office/officeart/2005/8/layout/radial1#1"/>
    <dgm:cxn modelId="{299A77D1-6DB2-4494-9607-7C48F7B110FD}" type="presParOf" srcId="{9B51AA71-4BA2-4456-9EA7-A839AF52FBFC}" destId="{5FAAE5E1-8834-4860-981B-82AE66278484}" srcOrd="20" destOrd="0" presId="urn:microsoft.com/office/officeart/2005/8/layout/radial1#1"/>
    <dgm:cxn modelId="{99A84FCD-408A-48F2-9991-DE31DEE48F47}" type="presParOf" srcId="{9B51AA71-4BA2-4456-9EA7-A839AF52FBFC}" destId="{401099FC-DBF1-41E4-BE6F-72249388152B}" srcOrd="21" destOrd="0" presId="urn:microsoft.com/office/officeart/2005/8/layout/radial1#1"/>
    <dgm:cxn modelId="{AA61B398-C3B9-451A-9885-C1B8EEEA1AFC}" type="presParOf" srcId="{401099FC-DBF1-41E4-BE6F-72249388152B}" destId="{DCC1D9FC-407F-47E9-BC6A-9BB1ED711EE1}" srcOrd="0" destOrd="0" presId="urn:microsoft.com/office/officeart/2005/8/layout/radial1#1"/>
    <dgm:cxn modelId="{839022CB-D57E-412D-9CFB-2012E30E1958}" type="presParOf" srcId="{9B51AA71-4BA2-4456-9EA7-A839AF52FBFC}" destId="{A432A10E-F043-4D11-B672-2D5DDCABE4C4}" srcOrd="22" destOrd="0" presId="urn:microsoft.com/office/officeart/2005/8/layout/radial1#1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A4A008-4959-44F7-8A22-C66C8C97DB95}">
      <dsp:nvSpPr>
        <dsp:cNvPr id="0" name=""/>
        <dsp:cNvSpPr/>
      </dsp:nvSpPr>
      <dsp:spPr>
        <a:xfrm>
          <a:off x="2924738" y="1456366"/>
          <a:ext cx="2635672" cy="996601"/>
        </a:xfrm>
        <a:prstGeom prst="ellipse">
          <a:avLst/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tx1">
                  <a:lumMod val="50000"/>
                </a:schemeClr>
              </a:solidFill>
            </a:rPr>
            <a:t>Jenis-jenis</a:t>
          </a:r>
          <a:endParaRPr lang="en-US" sz="1800" b="1" kern="1200" dirty="0">
            <a:solidFill>
              <a:schemeClr val="tx1">
                <a:lumMod val="50000"/>
              </a:schemeClr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tx1">
                  <a:lumMod val="50000"/>
                </a:schemeClr>
              </a:solidFill>
            </a:rPr>
            <a:t>Pemberhentian</a:t>
          </a:r>
          <a:r>
            <a:rPr lang="en-US" sz="1800" b="1" kern="1200" dirty="0">
              <a:solidFill>
                <a:schemeClr val="tx1">
                  <a:lumMod val="50000"/>
                </a:schemeClr>
              </a:solidFill>
            </a:rPr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>
                  <a:lumMod val="50000"/>
                </a:schemeClr>
              </a:solidFill>
            </a:rPr>
            <a:t>PNS</a:t>
          </a:r>
          <a:endParaRPr lang="en-US" sz="180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3310723" y="1602315"/>
        <a:ext cx="1863702" cy="704703"/>
      </dsp:txXfrm>
    </dsp:sp>
    <dsp:sp modelId="{2C800710-D6A4-4414-A335-128E3F1B634F}">
      <dsp:nvSpPr>
        <dsp:cNvPr id="0" name=""/>
        <dsp:cNvSpPr/>
      </dsp:nvSpPr>
      <dsp:spPr>
        <a:xfrm rot="16213653">
          <a:off x="3899114" y="1101606"/>
          <a:ext cx="693632" cy="15892"/>
        </a:xfrm>
        <a:custGeom>
          <a:avLst/>
          <a:gdLst/>
          <a:ahLst/>
          <a:cxnLst/>
          <a:rect l="0" t="0" r="0" b="0"/>
          <a:pathLst>
            <a:path>
              <a:moveTo>
                <a:pt x="0" y="7946"/>
              </a:moveTo>
              <a:lnTo>
                <a:pt x="693632" y="79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>
            <a:solidFill>
              <a:schemeClr val="tx1">
                <a:lumMod val="50000"/>
              </a:schemeClr>
            </a:solidFill>
          </a:endParaRPr>
        </a:p>
      </dsp:txBody>
      <dsp:txXfrm>
        <a:off x="4228590" y="1092212"/>
        <a:ext cx="34681" cy="34681"/>
      </dsp:txXfrm>
    </dsp:sp>
    <dsp:sp modelId="{4A8094C2-1D28-4BB2-9A7A-19772F676FEC}">
      <dsp:nvSpPr>
        <dsp:cNvPr id="0" name=""/>
        <dsp:cNvSpPr/>
      </dsp:nvSpPr>
      <dsp:spPr>
        <a:xfrm>
          <a:off x="3174767" y="62415"/>
          <a:ext cx="2147862" cy="700324"/>
        </a:xfrm>
        <a:prstGeom prst="ellipse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tx1">
                  <a:lumMod val="50000"/>
                </a:schemeClr>
              </a:solidFill>
            </a:rPr>
            <a:t>Atas</a:t>
          </a:r>
          <a:r>
            <a:rPr lang="en-US" sz="1400" b="1" kern="1200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400" b="1" kern="1200" dirty="0" err="1">
              <a:solidFill>
                <a:schemeClr val="tx1">
                  <a:lumMod val="50000"/>
                </a:schemeClr>
              </a:solidFill>
            </a:rPr>
            <a:t>Permintaan</a:t>
          </a:r>
          <a:r>
            <a:rPr lang="en-US" sz="1400" b="1" kern="1200" dirty="0">
              <a:solidFill>
                <a:schemeClr val="tx1">
                  <a:lumMod val="50000"/>
                </a:schemeClr>
              </a:solidFill>
            </a:rPr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tx1">
                  <a:lumMod val="50000"/>
                </a:schemeClr>
              </a:solidFill>
            </a:rPr>
            <a:t>Sendiri</a:t>
          </a:r>
          <a:r>
            <a:rPr lang="id-ID" sz="1400" b="1" kern="1200" dirty="0">
              <a:ln>
                <a:solidFill>
                  <a:srgbClr val="FFFFFF"/>
                </a:solidFill>
              </a:ln>
              <a:solidFill>
                <a:schemeClr val="tx1">
                  <a:lumMod val="50000"/>
                </a:schemeClr>
              </a:solidFill>
            </a:rPr>
            <a:t> </a:t>
          </a:r>
          <a:endParaRPr lang="en-US" sz="140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3489314" y="164975"/>
        <a:ext cx="1518768" cy="495204"/>
      </dsp:txXfrm>
    </dsp:sp>
    <dsp:sp modelId="{8E5D15E6-A9C6-4B7C-9B3A-B9B328394B9D}">
      <dsp:nvSpPr>
        <dsp:cNvPr id="0" name=""/>
        <dsp:cNvSpPr/>
      </dsp:nvSpPr>
      <dsp:spPr>
        <a:xfrm rot="19499963">
          <a:off x="4747667" y="1124268"/>
          <a:ext cx="1338926" cy="15892"/>
        </a:xfrm>
        <a:custGeom>
          <a:avLst/>
          <a:gdLst/>
          <a:ahLst/>
          <a:cxnLst/>
          <a:rect l="0" t="0" r="0" b="0"/>
          <a:pathLst>
            <a:path>
              <a:moveTo>
                <a:pt x="0" y="7946"/>
              </a:moveTo>
              <a:lnTo>
                <a:pt x="1338926" y="79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>
            <a:solidFill>
              <a:schemeClr val="tx1">
                <a:lumMod val="50000"/>
              </a:schemeClr>
            </a:solidFill>
          </a:endParaRPr>
        </a:p>
      </dsp:txBody>
      <dsp:txXfrm>
        <a:off x="5383657" y="1098741"/>
        <a:ext cx="66946" cy="66946"/>
      </dsp:txXfrm>
    </dsp:sp>
    <dsp:sp modelId="{E188E0B8-5BFD-499E-9808-C054EF766700}">
      <dsp:nvSpPr>
        <dsp:cNvPr id="0" name=""/>
        <dsp:cNvSpPr/>
      </dsp:nvSpPr>
      <dsp:spPr>
        <a:xfrm>
          <a:off x="5489199" y="62421"/>
          <a:ext cx="1865154" cy="732633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tx1">
                  <a:lumMod val="50000"/>
                </a:schemeClr>
              </a:solidFill>
            </a:rPr>
            <a:t>Mencapai</a:t>
          </a:r>
          <a:r>
            <a:rPr lang="en-US" sz="1800" b="1" kern="1200" dirty="0">
              <a:solidFill>
                <a:schemeClr val="tx1">
                  <a:lumMod val="50000"/>
                </a:schemeClr>
              </a:solidFill>
            </a:rPr>
            <a:t> BUP</a:t>
          </a:r>
          <a:endParaRPr lang="en-US" sz="180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5762344" y="169713"/>
        <a:ext cx="1318864" cy="518049"/>
      </dsp:txXfrm>
    </dsp:sp>
    <dsp:sp modelId="{AB1A5CE1-2A86-4CFD-BB52-868BE25C26A9}">
      <dsp:nvSpPr>
        <dsp:cNvPr id="0" name=""/>
        <dsp:cNvSpPr/>
      </dsp:nvSpPr>
      <dsp:spPr>
        <a:xfrm rot="20535196">
          <a:off x="5233151" y="1526655"/>
          <a:ext cx="643925" cy="15892"/>
        </a:xfrm>
        <a:custGeom>
          <a:avLst/>
          <a:gdLst/>
          <a:ahLst/>
          <a:cxnLst/>
          <a:rect l="0" t="0" r="0" b="0"/>
          <a:pathLst>
            <a:path>
              <a:moveTo>
                <a:pt x="0" y="7946"/>
              </a:moveTo>
              <a:lnTo>
                <a:pt x="643925" y="79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>
            <a:solidFill>
              <a:schemeClr val="tx1">
                <a:lumMod val="50000"/>
              </a:schemeClr>
            </a:solidFill>
          </a:endParaRPr>
        </a:p>
      </dsp:txBody>
      <dsp:txXfrm>
        <a:off x="5539016" y="1518504"/>
        <a:ext cx="32196" cy="32196"/>
      </dsp:txXfrm>
    </dsp:sp>
    <dsp:sp modelId="{1D6958F3-B874-457E-AF90-C87BCAC74DE9}">
      <dsp:nvSpPr>
        <dsp:cNvPr id="0" name=""/>
        <dsp:cNvSpPr/>
      </dsp:nvSpPr>
      <dsp:spPr>
        <a:xfrm>
          <a:off x="5671906" y="854222"/>
          <a:ext cx="1770571" cy="719351"/>
        </a:xfrm>
        <a:prstGeom prst="ellipse">
          <a:avLst/>
        </a:prstGeom>
        <a:gradFill flip="none" rotWithShape="0">
          <a:gsLst>
            <a:gs pos="0">
              <a:srgbClr val="C00000">
                <a:tint val="66000"/>
                <a:satMod val="160000"/>
              </a:srgbClr>
            </a:gs>
            <a:gs pos="50000">
              <a:srgbClr val="C00000">
                <a:tint val="44500"/>
                <a:satMod val="160000"/>
              </a:srgbClr>
            </a:gs>
            <a:gs pos="100000">
              <a:srgbClr val="C00000">
                <a:tint val="23500"/>
                <a:satMod val="160000"/>
              </a:srgbClr>
            </a:gs>
          </a:gsLst>
          <a:lin ang="189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Perampingan</a:t>
          </a:r>
          <a:endParaRPr lang="en-US" sz="1100" b="1" kern="1200" dirty="0">
            <a:solidFill>
              <a:schemeClr val="tx1">
                <a:lumMod val="50000"/>
              </a:schemeClr>
            </a:solidFill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Organisasi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atau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  </a:t>
          </a: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Kebijakan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Pemerintah</a:t>
          </a:r>
          <a:endParaRPr lang="en-US" sz="110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5931200" y="959569"/>
        <a:ext cx="1251983" cy="508657"/>
      </dsp:txXfrm>
    </dsp:sp>
    <dsp:sp modelId="{E9F334C2-51C6-443E-A82A-5217A8D3BD9A}">
      <dsp:nvSpPr>
        <dsp:cNvPr id="0" name=""/>
        <dsp:cNvSpPr/>
      </dsp:nvSpPr>
      <dsp:spPr>
        <a:xfrm rot="88613">
          <a:off x="5557318" y="1983682"/>
          <a:ext cx="237766" cy="15892"/>
        </a:xfrm>
        <a:custGeom>
          <a:avLst/>
          <a:gdLst/>
          <a:ahLst/>
          <a:cxnLst/>
          <a:rect l="0" t="0" r="0" b="0"/>
          <a:pathLst>
            <a:path>
              <a:moveTo>
                <a:pt x="0" y="7946"/>
              </a:moveTo>
              <a:lnTo>
                <a:pt x="237766" y="79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>
            <a:solidFill>
              <a:schemeClr val="tx1">
                <a:lumMod val="50000"/>
              </a:schemeClr>
            </a:solidFill>
          </a:endParaRPr>
        </a:p>
      </dsp:txBody>
      <dsp:txXfrm>
        <a:off x="5670257" y="1985684"/>
        <a:ext cx="11888" cy="11888"/>
      </dsp:txXfrm>
    </dsp:sp>
    <dsp:sp modelId="{A6C1E527-72E9-4FB2-9F4B-A300817BAEA4}">
      <dsp:nvSpPr>
        <dsp:cNvPr id="0" name=""/>
        <dsp:cNvSpPr/>
      </dsp:nvSpPr>
      <dsp:spPr>
        <a:xfrm>
          <a:off x="5793681" y="1646035"/>
          <a:ext cx="1651649" cy="739828"/>
        </a:xfrm>
        <a:prstGeom prst="ellipse">
          <a:avLst/>
        </a:prstGeom>
        <a:solidFill>
          <a:srgbClr val="92D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Tidak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  </a:t>
          </a: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Cakap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Jasmani</a:t>
          </a:r>
          <a:endParaRPr lang="en-US" sz="1100" b="1" kern="1200" dirty="0">
            <a:solidFill>
              <a:schemeClr val="tx1">
                <a:lumMod val="50000"/>
              </a:schemeClr>
            </a:solidFill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dan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/</a:t>
          </a: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atau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Rohani</a:t>
          </a:r>
          <a:endParaRPr lang="en-US" sz="110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6035559" y="1754380"/>
        <a:ext cx="1167893" cy="523138"/>
      </dsp:txXfrm>
    </dsp:sp>
    <dsp:sp modelId="{0A19783D-F1DE-41EE-9E59-D4E4A246F80E}">
      <dsp:nvSpPr>
        <dsp:cNvPr id="0" name=""/>
        <dsp:cNvSpPr/>
      </dsp:nvSpPr>
      <dsp:spPr>
        <a:xfrm rot="1320965">
          <a:off x="5115237" y="2451750"/>
          <a:ext cx="752642" cy="15892"/>
        </a:xfrm>
        <a:custGeom>
          <a:avLst/>
          <a:gdLst/>
          <a:ahLst/>
          <a:cxnLst/>
          <a:rect l="0" t="0" r="0" b="0"/>
          <a:pathLst>
            <a:path>
              <a:moveTo>
                <a:pt x="0" y="7946"/>
              </a:moveTo>
              <a:lnTo>
                <a:pt x="752642" y="79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>
            <a:solidFill>
              <a:schemeClr val="tx1">
                <a:lumMod val="50000"/>
              </a:schemeClr>
            </a:solidFill>
          </a:endParaRPr>
        </a:p>
      </dsp:txBody>
      <dsp:txXfrm>
        <a:off x="5472743" y="2440881"/>
        <a:ext cx="37632" cy="37632"/>
      </dsp:txXfrm>
    </dsp:sp>
    <dsp:sp modelId="{F5130307-CCE6-49B5-BBE6-B6A3BA6C1F11}">
      <dsp:nvSpPr>
        <dsp:cNvPr id="0" name=""/>
        <dsp:cNvSpPr/>
      </dsp:nvSpPr>
      <dsp:spPr>
        <a:xfrm>
          <a:off x="5550111" y="2498742"/>
          <a:ext cx="1887887" cy="732633"/>
        </a:xfrm>
        <a:prstGeom prst="ellipse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Meninggal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Dunia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,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Tewas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, </a:t>
          </a: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atau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Hilang</a:t>
          </a:r>
          <a:endParaRPr lang="en-US" sz="110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5826586" y="2606034"/>
        <a:ext cx="1334937" cy="518049"/>
      </dsp:txXfrm>
    </dsp:sp>
    <dsp:sp modelId="{BA6C63CB-8BAC-448C-A5CD-8BD9E5AEB6C5}">
      <dsp:nvSpPr>
        <dsp:cNvPr id="0" name=""/>
        <dsp:cNvSpPr/>
      </dsp:nvSpPr>
      <dsp:spPr>
        <a:xfrm rot="2496225">
          <a:off x="4586061" y="2860108"/>
          <a:ext cx="1370303" cy="15892"/>
        </a:xfrm>
        <a:custGeom>
          <a:avLst/>
          <a:gdLst/>
          <a:ahLst/>
          <a:cxnLst/>
          <a:rect l="0" t="0" r="0" b="0"/>
          <a:pathLst>
            <a:path>
              <a:moveTo>
                <a:pt x="0" y="7946"/>
              </a:moveTo>
              <a:lnTo>
                <a:pt x="1370303" y="79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>
            <a:solidFill>
              <a:schemeClr val="tx1">
                <a:lumMod val="50000"/>
              </a:schemeClr>
            </a:solidFill>
          </a:endParaRPr>
        </a:p>
      </dsp:txBody>
      <dsp:txXfrm>
        <a:off x="5236955" y="2833797"/>
        <a:ext cx="68515" cy="68515"/>
      </dsp:txXfrm>
    </dsp:sp>
    <dsp:sp modelId="{588CCD64-77BC-4B6E-A002-7BC5395FB164}">
      <dsp:nvSpPr>
        <dsp:cNvPr id="0" name=""/>
        <dsp:cNvSpPr/>
      </dsp:nvSpPr>
      <dsp:spPr>
        <a:xfrm>
          <a:off x="5245562" y="3290544"/>
          <a:ext cx="1827972" cy="732633"/>
        </a:xfrm>
        <a:prstGeom prst="ellipse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b="1" kern="1200" dirty="0">
            <a:solidFill>
              <a:schemeClr val="tx1">
                <a:lumMod val="50000"/>
              </a:schemeClr>
            </a:solidFill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Melakukan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Tindak</a:t>
          </a:r>
          <a:endParaRPr lang="en-US" sz="1100" b="1" kern="1200" dirty="0">
            <a:solidFill>
              <a:schemeClr val="tx1">
                <a:lumMod val="50000"/>
              </a:schemeClr>
            </a:solidFill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Pidana</a:t>
          </a:r>
          <a:endParaRPr lang="en-US" sz="1100" b="1" kern="1200" dirty="0">
            <a:solidFill>
              <a:schemeClr val="tx1">
                <a:lumMod val="50000"/>
              </a:schemeClr>
            </a:solidFill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/</a:t>
          </a: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Penyelewengan</a:t>
          </a:r>
          <a:endParaRPr lang="en-US" sz="1100" b="1" kern="1200" dirty="0">
            <a:solidFill>
              <a:schemeClr val="tx1">
                <a:lumMod val="50000"/>
              </a:schemeClr>
            </a:solidFill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5513262" y="3397836"/>
        <a:ext cx="1292572" cy="518049"/>
      </dsp:txXfrm>
    </dsp:sp>
    <dsp:sp modelId="{151D6A55-FB6C-472E-9788-40D40E1304EF}">
      <dsp:nvSpPr>
        <dsp:cNvPr id="0" name=""/>
        <dsp:cNvSpPr/>
      </dsp:nvSpPr>
      <dsp:spPr>
        <a:xfrm rot="5415784">
          <a:off x="3848922" y="2834592"/>
          <a:ext cx="779151" cy="15892"/>
        </a:xfrm>
        <a:custGeom>
          <a:avLst/>
          <a:gdLst/>
          <a:ahLst/>
          <a:cxnLst/>
          <a:rect l="0" t="0" r="0" b="0"/>
          <a:pathLst>
            <a:path>
              <a:moveTo>
                <a:pt x="0" y="7946"/>
              </a:moveTo>
              <a:lnTo>
                <a:pt x="779151" y="79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>
            <a:solidFill>
              <a:schemeClr val="tx1">
                <a:lumMod val="50000"/>
              </a:schemeClr>
            </a:solidFill>
          </a:endParaRPr>
        </a:p>
      </dsp:txBody>
      <dsp:txXfrm rot="10800000">
        <a:off x="4219019" y="2823060"/>
        <a:ext cx="38957" cy="38957"/>
      </dsp:txXfrm>
    </dsp:sp>
    <dsp:sp modelId="{7C5B86A8-355D-4E17-9180-AE2E650B378B}">
      <dsp:nvSpPr>
        <dsp:cNvPr id="0" name=""/>
        <dsp:cNvSpPr/>
      </dsp:nvSpPr>
      <dsp:spPr>
        <a:xfrm>
          <a:off x="3298491" y="3232109"/>
          <a:ext cx="1872531" cy="850243"/>
        </a:xfrm>
        <a:prstGeom prst="ellipse">
          <a:avLst/>
        </a:prstGeom>
        <a:solidFill>
          <a:srgbClr val="00B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Pelanggaran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Disiplin</a:t>
          </a:r>
          <a:endParaRPr lang="en-US" sz="110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3572717" y="3356624"/>
        <a:ext cx="1324079" cy="601213"/>
      </dsp:txXfrm>
    </dsp:sp>
    <dsp:sp modelId="{58A2F4EB-048B-457D-BB39-5EE036B473F8}">
      <dsp:nvSpPr>
        <dsp:cNvPr id="0" name=""/>
        <dsp:cNvSpPr/>
      </dsp:nvSpPr>
      <dsp:spPr>
        <a:xfrm rot="8785475">
          <a:off x="3001184" y="2557420"/>
          <a:ext cx="642714" cy="15892"/>
        </a:xfrm>
        <a:custGeom>
          <a:avLst/>
          <a:gdLst/>
          <a:ahLst/>
          <a:cxnLst/>
          <a:rect l="0" t="0" r="0" b="0"/>
          <a:pathLst>
            <a:path>
              <a:moveTo>
                <a:pt x="0" y="7946"/>
              </a:moveTo>
              <a:lnTo>
                <a:pt x="642714" y="79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>
            <a:solidFill>
              <a:schemeClr val="tx1">
                <a:lumMod val="50000"/>
              </a:schemeClr>
            </a:solidFill>
          </a:endParaRPr>
        </a:p>
      </dsp:txBody>
      <dsp:txXfrm rot="10800000">
        <a:off x="3306473" y="2549298"/>
        <a:ext cx="32135" cy="32135"/>
      </dsp:txXfrm>
    </dsp:sp>
    <dsp:sp modelId="{B3C8B37F-DFF1-48DB-A6A3-0434BE4485DB}">
      <dsp:nvSpPr>
        <dsp:cNvPr id="0" name=""/>
        <dsp:cNvSpPr/>
      </dsp:nvSpPr>
      <dsp:spPr>
        <a:xfrm>
          <a:off x="1149793" y="2551860"/>
          <a:ext cx="2261523" cy="1410312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 err="1">
              <a:solidFill>
                <a:schemeClr val="tx1">
                  <a:lumMod val="50000"/>
                </a:schemeClr>
              </a:solidFill>
            </a:rPr>
            <a:t>Mencalonkan</a:t>
          </a:r>
          <a:r>
            <a:rPr lang="en-US" sz="800" b="1" kern="1200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800" b="1" kern="1200" dirty="0" err="1">
              <a:solidFill>
                <a:schemeClr val="tx1">
                  <a:lumMod val="50000"/>
                </a:schemeClr>
              </a:solidFill>
            </a:rPr>
            <a:t>diri</a:t>
          </a:r>
          <a:r>
            <a:rPr lang="en-US" sz="800" b="1" kern="1200" dirty="0">
              <a:solidFill>
                <a:schemeClr val="tx1">
                  <a:lumMod val="50000"/>
                </a:schemeClr>
              </a:solidFill>
            </a:rPr>
            <a:t>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 err="1">
              <a:solidFill>
                <a:schemeClr val="tx1">
                  <a:lumMod val="50000"/>
                </a:schemeClr>
              </a:solidFill>
            </a:rPr>
            <a:t>dicalonkan</a:t>
          </a:r>
          <a:endParaRPr lang="en-US" sz="800" b="1" kern="1200" dirty="0">
            <a:solidFill>
              <a:schemeClr val="tx1">
                <a:lumMod val="50000"/>
              </a:schemeClr>
            </a:solidFill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 err="1">
              <a:solidFill>
                <a:schemeClr val="tx1">
                  <a:lumMod val="50000"/>
                </a:schemeClr>
              </a:solidFill>
            </a:rPr>
            <a:t>menjadi</a:t>
          </a:r>
          <a:r>
            <a:rPr lang="en-US" sz="800" b="1" kern="1200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800" b="1" kern="1200" dirty="0" err="1">
              <a:solidFill>
                <a:schemeClr val="tx1">
                  <a:lumMod val="50000"/>
                </a:schemeClr>
              </a:solidFill>
            </a:rPr>
            <a:t>Presiden</a:t>
          </a:r>
          <a:r>
            <a:rPr lang="en-US" sz="800" b="1" kern="1200" dirty="0">
              <a:solidFill>
                <a:schemeClr val="tx1">
                  <a:lumMod val="50000"/>
                </a:schemeClr>
              </a:solidFill>
            </a:rPr>
            <a:t> dan </a:t>
          </a:r>
          <a:r>
            <a:rPr lang="en-US" sz="800" b="1" kern="1200" dirty="0" err="1">
              <a:solidFill>
                <a:schemeClr val="tx1">
                  <a:lumMod val="50000"/>
                </a:schemeClr>
              </a:solidFill>
            </a:rPr>
            <a:t>Wapres</a:t>
          </a:r>
          <a:r>
            <a:rPr lang="en-US" sz="800" b="1" kern="1200" dirty="0">
              <a:solidFill>
                <a:schemeClr val="tx1">
                  <a:lumMod val="50000"/>
                </a:schemeClr>
              </a:solidFill>
            </a:rPr>
            <a:t>,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solidFill>
                <a:schemeClr val="tx1">
                  <a:lumMod val="50000"/>
                </a:schemeClr>
              </a:solidFill>
            </a:rPr>
            <a:t>Ka, Waka , DPR,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 err="1">
              <a:solidFill>
                <a:schemeClr val="tx1">
                  <a:lumMod val="50000"/>
                </a:schemeClr>
              </a:solidFill>
            </a:rPr>
            <a:t>Ka</a:t>
          </a:r>
          <a:r>
            <a:rPr lang="en-US" sz="800" b="1" kern="1200" dirty="0">
              <a:solidFill>
                <a:schemeClr val="tx1">
                  <a:lumMod val="50000"/>
                </a:schemeClr>
              </a:solidFill>
            </a:rPr>
            <a:t>, </a:t>
          </a:r>
          <a:r>
            <a:rPr lang="en-US" sz="800" b="1" kern="1200" dirty="0" err="1">
              <a:solidFill>
                <a:schemeClr val="tx1">
                  <a:lumMod val="50000"/>
                </a:schemeClr>
              </a:solidFill>
            </a:rPr>
            <a:t>Waka</a:t>
          </a:r>
          <a:r>
            <a:rPr lang="en-US" sz="800" b="1" kern="1200" dirty="0">
              <a:solidFill>
                <a:schemeClr val="tx1">
                  <a:lumMod val="50000"/>
                </a:schemeClr>
              </a:solidFill>
            </a:rPr>
            <a:t>, </a:t>
          </a:r>
          <a:r>
            <a:rPr lang="en-US" sz="800" b="1" kern="1200" dirty="0" err="1">
              <a:solidFill>
                <a:schemeClr val="tx1">
                  <a:lumMod val="50000"/>
                </a:schemeClr>
              </a:solidFill>
            </a:rPr>
            <a:t>dan</a:t>
          </a:r>
          <a:r>
            <a:rPr lang="en-US" sz="800" b="1" kern="1200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800" b="1" kern="1200" dirty="0" err="1">
              <a:solidFill>
                <a:schemeClr val="tx1">
                  <a:lumMod val="50000"/>
                </a:schemeClr>
              </a:solidFill>
            </a:rPr>
            <a:t>Angg</a:t>
          </a:r>
          <a:r>
            <a:rPr lang="en-US" sz="800" b="1" kern="1200" dirty="0">
              <a:solidFill>
                <a:schemeClr val="tx1">
                  <a:lumMod val="50000"/>
                </a:schemeClr>
              </a:solidFill>
            </a:rPr>
            <a:t> DPD,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 err="1">
              <a:solidFill>
                <a:schemeClr val="tx1">
                  <a:lumMod val="50000"/>
                </a:schemeClr>
              </a:solidFill>
            </a:rPr>
            <a:t>Gubernur</a:t>
          </a:r>
          <a:r>
            <a:rPr lang="en-US" sz="800" b="1" kern="1200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800" b="1" kern="1200" dirty="0" err="1">
              <a:solidFill>
                <a:schemeClr val="tx1">
                  <a:lumMod val="50000"/>
                </a:schemeClr>
              </a:solidFill>
            </a:rPr>
            <a:t>dan</a:t>
          </a:r>
          <a:r>
            <a:rPr lang="en-US" sz="800" b="1" kern="1200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800" b="1" kern="1200" dirty="0" err="1">
              <a:solidFill>
                <a:schemeClr val="tx1">
                  <a:lumMod val="50000"/>
                </a:schemeClr>
              </a:solidFill>
            </a:rPr>
            <a:t>Wagub</a:t>
          </a:r>
          <a:r>
            <a:rPr lang="en-US" sz="800" b="1" kern="1200" dirty="0">
              <a:solidFill>
                <a:schemeClr val="tx1">
                  <a:lumMod val="50000"/>
                </a:schemeClr>
              </a:solidFill>
            </a:rPr>
            <a:t>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 err="1">
              <a:solidFill>
                <a:schemeClr val="tx1">
                  <a:lumMod val="50000"/>
                </a:schemeClr>
              </a:solidFill>
            </a:rPr>
            <a:t>Bupati</a:t>
          </a:r>
          <a:r>
            <a:rPr lang="en-US" sz="800" b="1" kern="1200" dirty="0">
              <a:solidFill>
                <a:schemeClr val="tx1">
                  <a:lumMod val="50000"/>
                </a:schemeClr>
              </a:solidFill>
            </a:rPr>
            <a:t>/</a:t>
          </a:r>
          <a:r>
            <a:rPr lang="en-US" sz="800" b="1" kern="1200" dirty="0" err="1">
              <a:solidFill>
                <a:schemeClr val="tx1">
                  <a:lumMod val="50000"/>
                </a:schemeClr>
              </a:solidFill>
            </a:rPr>
            <a:t>Wakil</a:t>
          </a:r>
          <a:endParaRPr lang="en-US" sz="800" b="1" kern="1200" dirty="0">
            <a:solidFill>
              <a:schemeClr val="tx1">
                <a:lumMod val="50000"/>
              </a:schemeClr>
            </a:solidFill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 err="1">
              <a:solidFill>
                <a:schemeClr val="tx1">
                  <a:lumMod val="50000"/>
                </a:schemeClr>
              </a:solidFill>
            </a:rPr>
            <a:t>Walikota</a:t>
          </a:r>
          <a:r>
            <a:rPr lang="en-US" sz="800" b="1" kern="1200" dirty="0">
              <a:solidFill>
                <a:schemeClr val="tx1">
                  <a:lumMod val="50000"/>
                </a:schemeClr>
              </a:solidFill>
            </a:rPr>
            <a:t>/</a:t>
          </a:r>
          <a:r>
            <a:rPr lang="en-US" sz="800" b="1" kern="1200" dirty="0" err="1">
              <a:solidFill>
                <a:schemeClr val="tx1">
                  <a:lumMod val="50000"/>
                </a:schemeClr>
              </a:solidFill>
            </a:rPr>
            <a:t>Wakil</a:t>
          </a:r>
          <a:endParaRPr lang="en-US" sz="80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1480985" y="2758395"/>
        <a:ext cx="1599139" cy="997242"/>
      </dsp:txXfrm>
    </dsp:sp>
    <dsp:sp modelId="{BEBFA1CE-9AA9-4D7E-BEBD-212F70E81FB6}">
      <dsp:nvSpPr>
        <dsp:cNvPr id="0" name=""/>
        <dsp:cNvSpPr/>
      </dsp:nvSpPr>
      <dsp:spPr>
        <a:xfrm rot="10497505">
          <a:off x="2925113" y="2061440"/>
          <a:ext cx="34157" cy="15892"/>
        </a:xfrm>
        <a:custGeom>
          <a:avLst/>
          <a:gdLst/>
          <a:ahLst/>
          <a:cxnLst/>
          <a:rect l="0" t="0" r="0" b="0"/>
          <a:pathLst>
            <a:path>
              <a:moveTo>
                <a:pt x="0" y="7946"/>
              </a:moveTo>
              <a:lnTo>
                <a:pt x="34157" y="79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>
            <a:solidFill>
              <a:schemeClr val="tx1">
                <a:lumMod val="50000"/>
              </a:schemeClr>
            </a:solidFill>
          </a:endParaRPr>
        </a:p>
      </dsp:txBody>
      <dsp:txXfrm rot="10800000">
        <a:off x="2941338" y="2068532"/>
        <a:ext cx="1707" cy="1707"/>
      </dsp:txXfrm>
    </dsp:sp>
    <dsp:sp modelId="{C8AA2A9B-E77D-47D9-9012-D9B1725FEBC4}">
      <dsp:nvSpPr>
        <dsp:cNvPr id="0" name=""/>
        <dsp:cNvSpPr/>
      </dsp:nvSpPr>
      <dsp:spPr>
        <a:xfrm>
          <a:off x="982036" y="1767857"/>
          <a:ext cx="1966880" cy="775390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Menjadi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Anggota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dan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/</a:t>
          </a: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atau</a:t>
          </a:r>
          <a:endParaRPr lang="en-US" sz="1100" b="1" kern="1200" dirty="0">
            <a:solidFill>
              <a:schemeClr val="tx1">
                <a:lumMod val="50000"/>
              </a:schemeClr>
            </a:solidFill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Pengurus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Parppol</a:t>
          </a:r>
          <a:endParaRPr lang="en-US" sz="110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1270079" y="1881410"/>
        <a:ext cx="1390794" cy="548284"/>
      </dsp:txXfrm>
    </dsp:sp>
    <dsp:sp modelId="{45E6F136-DF66-49E9-A352-52C394437B15}">
      <dsp:nvSpPr>
        <dsp:cNvPr id="0" name=""/>
        <dsp:cNvSpPr/>
      </dsp:nvSpPr>
      <dsp:spPr>
        <a:xfrm rot="11763974">
          <a:off x="2710304" y="1576499"/>
          <a:ext cx="493532" cy="15892"/>
        </a:xfrm>
        <a:custGeom>
          <a:avLst/>
          <a:gdLst/>
          <a:ahLst/>
          <a:cxnLst/>
          <a:rect l="0" t="0" r="0" b="0"/>
          <a:pathLst>
            <a:path>
              <a:moveTo>
                <a:pt x="0" y="7946"/>
              </a:moveTo>
              <a:lnTo>
                <a:pt x="493532" y="79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>
            <a:solidFill>
              <a:schemeClr val="tx1">
                <a:lumMod val="50000"/>
              </a:schemeClr>
            </a:solidFill>
          </a:endParaRPr>
        </a:p>
      </dsp:txBody>
      <dsp:txXfrm rot="10800000">
        <a:off x="2944732" y="1572107"/>
        <a:ext cx="24676" cy="24676"/>
      </dsp:txXfrm>
    </dsp:sp>
    <dsp:sp modelId="{5FAAE5E1-8834-4860-981B-82AE66278484}">
      <dsp:nvSpPr>
        <dsp:cNvPr id="0" name=""/>
        <dsp:cNvSpPr/>
      </dsp:nvSpPr>
      <dsp:spPr>
        <a:xfrm>
          <a:off x="982019" y="854259"/>
          <a:ext cx="1881535" cy="864632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1" kern="1200" dirty="0" err="1">
              <a:solidFill>
                <a:schemeClr val="tx1">
                  <a:lumMod val="50000"/>
                </a:schemeClr>
              </a:solidFill>
            </a:rPr>
            <a:t>Tidak</a:t>
          </a:r>
          <a:r>
            <a:rPr lang="en-US" sz="1050" b="1" kern="1200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050" b="1" kern="1200" dirty="0" err="1">
              <a:solidFill>
                <a:schemeClr val="tx1">
                  <a:lumMod val="50000"/>
                </a:schemeClr>
              </a:solidFill>
            </a:rPr>
            <a:t>menjabat</a:t>
          </a:r>
          <a:r>
            <a:rPr lang="en-US" sz="1050" b="1" kern="1200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050" b="1" kern="1200" dirty="0" err="1">
              <a:solidFill>
                <a:schemeClr val="tx1">
                  <a:lumMod val="50000"/>
                </a:schemeClr>
              </a:solidFill>
            </a:rPr>
            <a:t>lagi</a:t>
          </a:r>
          <a:r>
            <a:rPr lang="en-US" sz="1050" b="1" kern="1200" dirty="0">
              <a:solidFill>
                <a:schemeClr val="tx1">
                  <a:lumMod val="50000"/>
                </a:schemeClr>
              </a:solidFill>
            </a:rPr>
            <a:t>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1" kern="1200" dirty="0" err="1">
              <a:solidFill>
                <a:schemeClr val="tx1">
                  <a:lumMod val="50000"/>
                </a:schemeClr>
              </a:solidFill>
            </a:rPr>
            <a:t>Sebagai</a:t>
          </a:r>
          <a:r>
            <a:rPr lang="en-US" sz="1050" b="1" kern="1200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050" b="1" kern="1200" dirty="0" err="1">
              <a:solidFill>
                <a:schemeClr val="tx1">
                  <a:lumMod val="50000"/>
                </a:schemeClr>
              </a:solidFill>
            </a:rPr>
            <a:t>Pejabat</a:t>
          </a:r>
          <a:r>
            <a:rPr lang="en-US" sz="1050" b="1" kern="1200" dirty="0">
              <a:solidFill>
                <a:schemeClr val="tx1">
                  <a:lumMod val="50000"/>
                </a:schemeClr>
              </a:solidFill>
            </a:rPr>
            <a:t> Negara</a:t>
          </a:r>
          <a:endParaRPr lang="en-US" sz="105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1257563" y="980881"/>
        <a:ext cx="1330447" cy="611388"/>
      </dsp:txXfrm>
    </dsp:sp>
    <dsp:sp modelId="{401099FC-DBF1-41E4-BE6F-72249388152B}">
      <dsp:nvSpPr>
        <dsp:cNvPr id="0" name=""/>
        <dsp:cNvSpPr/>
      </dsp:nvSpPr>
      <dsp:spPr>
        <a:xfrm rot="12933863">
          <a:off x="2443062" y="1126674"/>
          <a:ext cx="1305156" cy="15892"/>
        </a:xfrm>
        <a:custGeom>
          <a:avLst/>
          <a:gdLst/>
          <a:ahLst/>
          <a:cxnLst/>
          <a:rect l="0" t="0" r="0" b="0"/>
          <a:pathLst>
            <a:path>
              <a:moveTo>
                <a:pt x="0" y="7946"/>
              </a:moveTo>
              <a:lnTo>
                <a:pt x="1305156" y="7946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>
            <a:solidFill>
              <a:schemeClr val="tx1">
                <a:lumMod val="50000"/>
              </a:schemeClr>
            </a:solidFill>
          </a:endParaRPr>
        </a:p>
      </dsp:txBody>
      <dsp:txXfrm rot="10800000">
        <a:off x="3063011" y="1101991"/>
        <a:ext cx="65257" cy="65257"/>
      </dsp:txXfrm>
    </dsp:sp>
    <dsp:sp modelId="{A432A10E-F043-4D11-B672-2D5DDCABE4C4}">
      <dsp:nvSpPr>
        <dsp:cNvPr id="0" name=""/>
        <dsp:cNvSpPr/>
      </dsp:nvSpPr>
      <dsp:spPr>
        <a:xfrm>
          <a:off x="1103867" y="62429"/>
          <a:ext cx="2009043" cy="732633"/>
        </a:xfrm>
        <a:prstGeom prst="ellipse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Karena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 Hal-</a:t>
          </a: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hal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 lain: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(CLTN, </a:t>
          </a: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Ijazah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Palsu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, </a:t>
          </a: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Tugas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 </a:t>
          </a:r>
          <a:r>
            <a:rPr lang="en-US" sz="1100" b="1" kern="1200" dirty="0" err="1">
              <a:solidFill>
                <a:schemeClr val="tx1">
                  <a:lumMod val="50000"/>
                </a:schemeClr>
              </a:solidFill>
            </a:rPr>
            <a:t>Belajar</a:t>
          </a:r>
          <a:r>
            <a:rPr lang="en-US" sz="1100" b="1" kern="1200" dirty="0">
              <a:solidFill>
                <a:schemeClr val="tx1">
                  <a:lumMod val="50000"/>
                </a:schemeClr>
              </a:solidFill>
            </a:rPr>
            <a:t>)</a:t>
          </a:r>
        </a:p>
      </dsp:txBody>
      <dsp:txXfrm>
        <a:off x="1398085" y="169721"/>
        <a:ext cx="1420607" cy="5180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#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Sty" val="noArr"/>
              <dgm:param type="endSty" val="noArr"/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6">
  <dgm:title val=""/>
  <dgm:desc val=""/>
  <dgm:catLst>
    <dgm:cat type="3D" pri="11200"/>
  </dgm:catLst>
  <dgm:scene3d>
    <a:camera prst="orthographicFront"/>
    <a:lightRig rig="threePt" dir="t"/>
  </dgm:scene3d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877436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4859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1081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4369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p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9582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38659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8992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p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358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49100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07788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9048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p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98403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55780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42974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47681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p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11268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p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02962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p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03118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p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83347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29990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33310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p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62224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89695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37220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91227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81760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14890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1949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g639e1ea3a2_494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5" name="Google Shape;1135;g639e1ea3a2_494_54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9568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302050" y="1223200"/>
            <a:ext cx="4539900" cy="2697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gradFill>
          <a:gsLst>
            <a:gs pos="0">
              <a:srgbClr val="4050E5"/>
            </a:gs>
            <a:gs pos="100000">
              <a:srgbClr val="C833FF"/>
            </a:gs>
          </a:gsLst>
          <a:lin ang="5400700" scaled="0"/>
        </a:gra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2438550" y="1811950"/>
            <a:ext cx="42669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2438550" y="2840054"/>
            <a:ext cx="4266900" cy="78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3844325" y="805325"/>
            <a:ext cx="4842600" cy="354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◦"/>
              <a:defRPr/>
            </a:lvl1pPr>
            <a:lvl2pPr marL="914400" lvl="1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2pPr>
            <a:lvl3pPr marL="1371600" lvl="2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3pPr>
            <a:lvl4pPr marL="1828800" lvl="3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4pPr>
            <a:lvl5pPr marL="2286000" lvl="4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5pPr>
            <a:lvl6pPr marL="2743200" lvl="5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6pPr>
            <a:lvl7pPr marL="3200400" lvl="6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7pPr>
            <a:lvl8pPr marL="3657600" lvl="7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8pPr>
            <a:lvl9pPr marL="4114800" lvl="8" indent="-368300">
              <a:spcBef>
                <a:spcPts val="1000"/>
              </a:spcBef>
              <a:spcAft>
                <a:spcPts val="1000"/>
              </a:spcAft>
              <a:buSzPts val="2200"/>
              <a:buChar char="◦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700" scaled="0"/>
        </a:gra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844325" y="805325"/>
            <a:ext cx="22503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marL="914400" lvl="1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2"/>
          </p:nvPr>
        </p:nvSpPr>
        <p:spPr>
          <a:xfrm>
            <a:off x="6436624" y="805325"/>
            <a:ext cx="22503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marL="914400" lvl="1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1"/>
          </p:nvPr>
        </p:nvSpPr>
        <p:spPr>
          <a:xfrm>
            <a:off x="3844325" y="797725"/>
            <a:ext cx="14817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◦"/>
              <a:defRPr sz="1400"/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2pPr>
            <a:lvl3pPr marL="1371600" lvl="2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3pPr>
            <a:lvl4pPr marL="1828800" lvl="3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4pPr>
            <a:lvl5pPr marL="2286000" lvl="4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5pPr>
            <a:lvl6pPr marL="2743200" lvl="5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rtl="0">
              <a:spcBef>
                <a:spcPts val="1000"/>
              </a:spcBef>
              <a:spcAft>
                <a:spcPts val="100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2"/>
          </p:nvPr>
        </p:nvSpPr>
        <p:spPr>
          <a:xfrm>
            <a:off x="5524777" y="797725"/>
            <a:ext cx="14817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◦"/>
              <a:defRPr sz="1400"/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2pPr>
            <a:lvl3pPr marL="1371600" lvl="2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3pPr>
            <a:lvl4pPr marL="1828800" lvl="3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4pPr>
            <a:lvl5pPr marL="2286000" lvl="4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5pPr>
            <a:lvl6pPr marL="2743200" lvl="5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rtl="0">
              <a:spcBef>
                <a:spcPts val="1000"/>
              </a:spcBef>
              <a:spcAft>
                <a:spcPts val="100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3"/>
          </p:nvPr>
        </p:nvSpPr>
        <p:spPr>
          <a:xfrm>
            <a:off x="7205229" y="797725"/>
            <a:ext cx="14817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◦"/>
              <a:defRPr sz="1400"/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2pPr>
            <a:lvl3pPr marL="1371600" lvl="2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3pPr>
            <a:lvl4pPr marL="1828800" lvl="3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4pPr>
            <a:lvl5pPr marL="2286000" lvl="4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5pPr>
            <a:lvl6pPr marL="2743200" lvl="5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rtl="0">
              <a:spcBef>
                <a:spcPts val="1000"/>
              </a:spcBef>
              <a:spcAft>
                <a:spcPts val="100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" name="Google Shape;54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1">
    <p:bg>
      <p:bgPr>
        <a:solidFill>
          <a:srgbClr val="000000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" name="Google Shape;57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44325" y="805325"/>
            <a:ext cx="4842600" cy="35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lvl="1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lvl="2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lvl="3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lvl="4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lvl="5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lvl="6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lvl="7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lvl="8" indent="-3683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4" r:id="rId5"/>
    <p:sldLayoutId id="2147483655" r:id="rId6"/>
    <p:sldLayoutId id="2147483657" r:id="rId7"/>
    <p:sldLayoutId id="2147483658" r:id="rId8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1639019" y="1210849"/>
            <a:ext cx="5865962" cy="3260943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-GB" altLang="en-US" sz="3200" dirty="0"/>
              <a:t>PEMBERHENTIAN</a:t>
            </a:r>
            <a:br>
              <a:rPr lang="en-GB" altLang="en-US" sz="3200" dirty="0"/>
            </a:br>
            <a:r>
              <a:rPr lang="en-GB" altLang="en-US" sz="3200" dirty="0"/>
              <a:t> &amp; PENSIUN PNS </a:t>
            </a:r>
            <a:br>
              <a:rPr lang="en-GB" altLang="en-US" sz="3200" dirty="0"/>
            </a:br>
            <a:r>
              <a:rPr lang="en-GB" altLang="en-US" sz="3200" dirty="0"/>
              <a:t>&amp; JANDA/DUDANYA</a:t>
            </a:r>
            <a:br>
              <a:rPr lang="pt-BR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</a:br>
            <a:br>
              <a:rPr lang="id-ID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</a:br>
            <a:r>
              <a:rPr lang="en-US" altLang="en-US" sz="1800" b="1" dirty="0"/>
              <a:t>Muhamad Yasin</a:t>
            </a:r>
            <a:br>
              <a:rPr lang="en-GB" altLang="en-US" sz="1800" b="1" dirty="0"/>
            </a:br>
            <a:endParaRPr lang="id-ID" sz="18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bg1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B62A57-AA0D-4698-B8C4-DEBD7B594A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6" r="56221"/>
          <a:stretch/>
        </p:blipFill>
        <p:spPr>
          <a:xfrm>
            <a:off x="7678455" y="3068876"/>
            <a:ext cx="1465545" cy="20746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006D16-DB44-43ED-884C-5647E298B5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994" t="1709" r="1546" b="1249"/>
          <a:stretch/>
        </p:blipFill>
        <p:spPr>
          <a:xfrm>
            <a:off x="0" y="0"/>
            <a:ext cx="1828801" cy="24216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513567" y="911700"/>
            <a:ext cx="2467627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DASAR </a:t>
            </a:r>
            <a:br>
              <a:rPr lang="en-US" sz="2400"/>
            </a:br>
            <a:r>
              <a:rPr lang="en-US" sz="2400"/>
              <a:t>HUKUM</a:t>
            </a:r>
            <a:endParaRPr sz="2400"/>
          </a:p>
        </p:txBody>
      </p:sp>
      <p:sp>
        <p:nvSpPr>
          <p:cNvPr id="69" name="Google Shape;69;p14"/>
          <p:cNvSpPr txBox="1">
            <a:spLocks noGrp="1"/>
          </p:cNvSpPr>
          <p:nvPr>
            <p:ph type="body" idx="1"/>
          </p:nvPr>
        </p:nvSpPr>
        <p:spPr>
          <a:xfrm>
            <a:off x="3844325" y="911700"/>
            <a:ext cx="4736004" cy="354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28930" indent="-240030">
              <a:lnSpc>
                <a:spcPct val="150000"/>
              </a:lnSpc>
              <a:spcBef>
                <a:spcPts val="0"/>
              </a:spcBef>
              <a:buFont typeface="Wingdings 2" panose="05020102010507070707"/>
              <a:buChar char=""/>
              <a:defRPr/>
            </a:pPr>
            <a:r>
              <a:rPr lang="en-US" sz="1200" b="1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UNDANG-UNDANG NOMOR 11 TAHUN 1969</a:t>
            </a:r>
          </a:p>
          <a:p>
            <a:pPr marL="328930" indent="-240030">
              <a:lnSpc>
                <a:spcPct val="150000"/>
              </a:lnSpc>
              <a:spcBef>
                <a:spcPts val="0"/>
              </a:spcBef>
              <a:buFont typeface="Wingdings 2" panose="05020102010507070707"/>
              <a:buChar char=""/>
              <a:defRPr/>
            </a:pPr>
            <a:r>
              <a:rPr lang="en-US" sz="1200" b="1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UNDANG-UNDANG NOMOR 5 TAHUN 2014</a:t>
            </a:r>
          </a:p>
          <a:p>
            <a:pPr marL="328930" indent="-240030">
              <a:lnSpc>
                <a:spcPct val="150000"/>
              </a:lnSpc>
              <a:spcBef>
                <a:spcPts val="0"/>
              </a:spcBef>
              <a:buFont typeface="Wingdings 2" panose="05020102010507070707"/>
              <a:buChar char=""/>
              <a:defRPr/>
            </a:pPr>
            <a:r>
              <a:rPr lang="en-US" sz="1200" b="1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PERATURAN PEMERINTAH NOMOR 7 TAHUN 1977 JIS PP NOMOR </a:t>
            </a:r>
            <a:r>
              <a:rPr lang="id-ID" sz="1200" b="1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15 </a:t>
            </a:r>
            <a:r>
              <a:rPr lang="en-US" sz="1200" b="1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TAHUN 201</a:t>
            </a:r>
            <a:r>
              <a:rPr lang="id-ID" sz="1200" b="1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9</a:t>
            </a:r>
            <a:endParaRPr lang="en-US" sz="1200" b="1" dirty="0">
              <a:solidFill>
                <a:schemeClr val="tx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328930" indent="-240030">
              <a:lnSpc>
                <a:spcPct val="150000"/>
              </a:lnSpc>
              <a:spcBef>
                <a:spcPts val="0"/>
              </a:spcBef>
              <a:buFont typeface="Wingdings 2" panose="05020102010507070707"/>
              <a:buChar char=""/>
              <a:defRPr/>
            </a:pPr>
            <a:r>
              <a:rPr lang="en-US" sz="1200" b="1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PERATURAN PEMERINTAH NOMOR 8 TAHUN 1977 JIS PP NOMOR </a:t>
            </a:r>
            <a:r>
              <a:rPr lang="id-ID" sz="1200" b="1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18 </a:t>
            </a:r>
            <a:r>
              <a:rPr lang="en-US" sz="1200" b="1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TAHUN 201</a:t>
            </a:r>
            <a:r>
              <a:rPr lang="id-ID" sz="1200" b="1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9</a:t>
            </a:r>
            <a:endParaRPr lang="en-US" sz="1200" b="1" dirty="0">
              <a:solidFill>
                <a:schemeClr val="tx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328930" indent="-240030">
              <a:lnSpc>
                <a:spcPct val="150000"/>
              </a:lnSpc>
              <a:spcBef>
                <a:spcPts val="0"/>
              </a:spcBef>
              <a:buFont typeface="Wingdings 2" panose="05020102010507070707"/>
              <a:buChar char=""/>
              <a:defRPr/>
            </a:pPr>
            <a:r>
              <a:rPr lang="en-US" sz="1200" b="1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PERATURAN PEMERINTAH NOMOR 11 TAHUN 2017 </a:t>
            </a:r>
          </a:p>
          <a:p>
            <a:pPr marL="88900" indent="0">
              <a:lnSpc>
                <a:spcPct val="150000"/>
              </a:lnSpc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en-US" sz="1200" b="1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      JO. PP NOMOR 17 TAHUN 2020</a:t>
            </a:r>
          </a:p>
          <a:p>
            <a:pPr marL="328930" indent="-240030">
              <a:lnSpc>
                <a:spcPct val="150000"/>
              </a:lnSpc>
              <a:spcBef>
                <a:spcPts val="0"/>
              </a:spcBef>
              <a:buFont typeface="Wingdings 2" panose="05020102010507070707"/>
              <a:buChar char=""/>
              <a:defRPr/>
            </a:pPr>
            <a:r>
              <a:rPr lang="en-US" sz="1200" b="1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KEPUTUSAN KA BKN NOMOR 12 TAHUN 2002</a:t>
            </a:r>
          </a:p>
          <a:p>
            <a:pPr marL="328930" indent="-240030">
              <a:lnSpc>
                <a:spcPct val="150000"/>
              </a:lnSpc>
              <a:spcBef>
                <a:spcPts val="0"/>
              </a:spcBef>
              <a:buFont typeface="Wingdings 2" panose="05020102010507070707"/>
              <a:buChar char=""/>
              <a:defRPr/>
            </a:pPr>
            <a:r>
              <a:rPr lang="en-US" sz="1200" b="1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PERATURAN BKN NOMOR 2 TAHUN 2018</a:t>
            </a:r>
          </a:p>
          <a:p>
            <a:pPr marL="328930" indent="-240030">
              <a:lnSpc>
                <a:spcPct val="150000"/>
              </a:lnSpc>
              <a:spcBef>
                <a:spcPts val="0"/>
              </a:spcBef>
              <a:buFont typeface="Wingdings 2" panose="05020102010507070707"/>
              <a:buChar char=""/>
              <a:defRPr/>
            </a:pPr>
            <a:r>
              <a:rPr lang="en-US" sz="1200" b="1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PERATURAN BKN NOMOR 3 TAHUN 2020</a:t>
            </a:r>
          </a:p>
          <a:p>
            <a:pPr marL="328930" indent="-240030">
              <a:lnSpc>
                <a:spcPct val="150000"/>
              </a:lnSpc>
              <a:spcBef>
                <a:spcPts val="0"/>
              </a:spcBef>
              <a:buFont typeface="Wingdings 2" panose="05020102010507070707"/>
              <a:buChar char=""/>
              <a:defRPr/>
            </a:pPr>
            <a:r>
              <a:rPr lang="en-US" sz="1200" b="1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PERATURAN BKN NOMOR 4 TAHUN 2020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1" name="Google Shape;71;p1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 txBox="1">
            <a:spLocks noGrp="1"/>
          </p:cNvSpPr>
          <p:nvPr>
            <p:ph type="title"/>
          </p:nvPr>
        </p:nvSpPr>
        <p:spPr>
          <a:xfrm>
            <a:off x="435952" y="137786"/>
            <a:ext cx="6240419" cy="547565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tx1">
                    <a:lumMod val="50000"/>
                  </a:schemeClr>
                </a:solidFill>
              </a:rPr>
              <a:t>JENIS – JENIS PEMBERHENTIAN PNS</a:t>
            </a:r>
            <a:endParaRPr sz="2000">
              <a:solidFill>
                <a:schemeClr val="tx1">
                  <a:lumMod val="50000"/>
                </a:schemeClr>
              </a:solidFill>
            </a:endParaRPr>
          </a:p>
        </p:txBody>
      </p:sp>
      <p:graphicFrame>
        <p:nvGraphicFramePr>
          <p:cNvPr id="21" name="Content Placeholder 3">
            <a:extLst>
              <a:ext uri="{FF2B5EF4-FFF2-40B4-BE49-F238E27FC236}">
                <a16:creationId xmlns:a16="http://schemas.microsoft.com/office/drawing/2014/main" id="{D76F80FB-0331-4DBD-8408-89403481F2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408983"/>
              </p:ext>
            </p:extLst>
          </p:nvPr>
        </p:nvGraphicFramePr>
        <p:xfrm>
          <a:off x="1365337" y="851770"/>
          <a:ext cx="8297661" cy="4083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82194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432486" y="720964"/>
            <a:ext cx="2508421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id-ID" sz="2300" dirty="0"/>
              <a:t>Pengertian Pemberhentian dan Pensiun</a:t>
            </a:r>
            <a:endParaRPr lang="en-US" sz="2300" dirty="0"/>
          </a:p>
        </p:txBody>
      </p:sp>
      <p:sp>
        <p:nvSpPr>
          <p:cNvPr id="98" name="Google Shape;98;p1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9" name="Google Shape;103;p19">
            <a:extLst>
              <a:ext uri="{FF2B5EF4-FFF2-40B4-BE49-F238E27FC236}">
                <a16:creationId xmlns:a16="http://schemas.microsoft.com/office/drawing/2014/main" id="{925C81E7-B489-4F42-8C82-8AE6D768F0B1}"/>
              </a:ext>
            </a:extLst>
          </p:cNvPr>
          <p:cNvSpPr txBox="1">
            <a:spLocks/>
          </p:cNvSpPr>
          <p:nvPr/>
        </p:nvSpPr>
        <p:spPr>
          <a:xfrm>
            <a:off x="3695481" y="383968"/>
            <a:ext cx="4945742" cy="4562683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marL="285750" indent="-285750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</a:pPr>
            <a:r>
              <a:rPr lang="id-ID" altLang="en-US" sz="2200" dirty="0">
                <a:solidFill>
                  <a:srgbClr val="FF0000"/>
                </a:solidFill>
              </a:rPr>
              <a:t>Pemberhentian sbg PNS ad</a:t>
            </a:r>
            <a:r>
              <a:rPr lang="en-US" altLang="en-US" sz="2200" dirty="0" err="1">
                <a:solidFill>
                  <a:srgbClr val="FF0000"/>
                </a:solidFill>
              </a:rPr>
              <a:t>alah</a:t>
            </a:r>
            <a:r>
              <a:rPr lang="en-US" altLang="en-US" sz="2200" dirty="0">
                <a:solidFill>
                  <a:srgbClr val="FF0000"/>
                </a:solidFill>
              </a:rPr>
              <a:t> </a:t>
            </a:r>
            <a:r>
              <a:rPr lang="id-ID" altLang="en-US" sz="2200" dirty="0">
                <a:solidFill>
                  <a:srgbClr val="FF0000"/>
                </a:solidFill>
              </a:rPr>
              <a:t> </a:t>
            </a:r>
            <a:r>
              <a:rPr lang="id-ID" altLang="en-US" sz="2200" dirty="0">
                <a:solidFill>
                  <a:schemeClr val="tx1">
                    <a:lumMod val="50000"/>
                  </a:schemeClr>
                </a:solidFill>
              </a:rPr>
              <a:t>pemb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erhentian</a:t>
            </a:r>
            <a:r>
              <a:rPr lang="id-ID" altLang="en-US" sz="2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y</a:t>
            </a:r>
            <a:r>
              <a:rPr lang="id-ID" altLang="en-US" sz="2200" dirty="0">
                <a:solidFill>
                  <a:schemeClr val="tx1">
                    <a:lumMod val="50000"/>
                  </a:schemeClr>
                </a:solidFill>
              </a:rPr>
              <a:t>ang mengakibatkan ybs kehilangan status sbg PNS.</a:t>
            </a:r>
            <a:endParaRPr lang="en-US" altLang="en-US" sz="2200" dirty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</a:pPr>
            <a:r>
              <a:rPr lang="en-US" altLang="en-US" sz="2200" dirty="0" err="1">
                <a:solidFill>
                  <a:srgbClr val="FF0000"/>
                </a:solidFill>
              </a:rPr>
              <a:t>Pensiun</a:t>
            </a:r>
            <a:r>
              <a:rPr lang="en-US" altLang="en-US" sz="2200" dirty="0">
                <a:solidFill>
                  <a:srgbClr val="FF0000"/>
                </a:solidFill>
              </a:rPr>
              <a:t> </a:t>
            </a:r>
            <a:r>
              <a:rPr lang="en-US" altLang="en-US" sz="2200" dirty="0" err="1">
                <a:solidFill>
                  <a:srgbClr val="FF0000"/>
                </a:solidFill>
              </a:rPr>
              <a:t>adalah</a:t>
            </a:r>
            <a:r>
              <a:rPr lang="en-US" altLang="en-US" sz="2200" dirty="0">
                <a:solidFill>
                  <a:srgbClr val="FF0000"/>
                </a:solidFill>
              </a:rPr>
              <a:t>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jaminan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hari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tua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 yang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diberikan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negara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kepada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 PNS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karena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jasa-jasanya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telah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mengabdi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kepada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negara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.</a:t>
            </a:r>
            <a:endParaRPr lang="id-ID" altLang="en-US" sz="2200" dirty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</a:pP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PNS yang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diberhentikan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tidak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selalu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mendapatkan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pensiun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namun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 PNS yang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diberikan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pensiun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selalu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melalui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mekanisme</a:t>
            </a:r>
            <a:r>
              <a:rPr lang="en-US" altLang="en-US" sz="2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en-US" sz="2200" dirty="0" err="1">
                <a:solidFill>
                  <a:schemeClr val="tx1">
                    <a:lumMod val="50000"/>
                  </a:schemeClr>
                </a:solidFill>
              </a:rPr>
              <a:t>pemberhentian</a:t>
            </a:r>
            <a:r>
              <a:rPr lang="id-ID" altLang="en-US" sz="2200" dirty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6887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012" scaled="0"/>
        </a:gra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5" descr="photo-1434030216411-0b793f4b417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5200" y="228600"/>
            <a:ext cx="1113600" cy="1113600"/>
          </a:xfrm>
          <a:prstGeom prst="ellipse">
            <a:avLst/>
          </a:prstGeom>
          <a:noFill/>
          <a:ln w="1143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2863" dist="38100" dir="5400000" algn="bl" rotWithShape="0">
              <a:srgbClr val="000000">
                <a:alpha val="20000"/>
              </a:srgbClr>
            </a:outerShdw>
          </a:effectLst>
        </p:spPr>
      </p:pic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12" name="Google Shape;103;p19">
            <a:extLst>
              <a:ext uri="{FF2B5EF4-FFF2-40B4-BE49-F238E27FC236}">
                <a16:creationId xmlns:a16="http://schemas.microsoft.com/office/drawing/2014/main" id="{C51BED93-1A78-465A-B8C6-D0FF9A503E6F}"/>
              </a:ext>
            </a:extLst>
          </p:cNvPr>
          <p:cNvSpPr txBox="1">
            <a:spLocks/>
          </p:cNvSpPr>
          <p:nvPr/>
        </p:nvSpPr>
        <p:spPr>
          <a:xfrm>
            <a:off x="720015" y="1342200"/>
            <a:ext cx="7703970" cy="748381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algn="ctr"/>
            <a:r>
              <a:rPr lang="en-US" sz="3600"/>
              <a:t>PENSIUN</a:t>
            </a:r>
          </a:p>
        </p:txBody>
      </p:sp>
      <p:sp>
        <p:nvSpPr>
          <p:cNvPr id="13" name="Google Shape;103;p19">
            <a:extLst>
              <a:ext uri="{FF2B5EF4-FFF2-40B4-BE49-F238E27FC236}">
                <a16:creationId xmlns:a16="http://schemas.microsoft.com/office/drawing/2014/main" id="{0EF7C257-475B-47C4-AC6D-72447B252DDF}"/>
              </a:ext>
            </a:extLst>
          </p:cNvPr>
          <p:cNvSpPr txBox="1">
            <a:spLocks/>
          </p:cNvSpPr>
          <p:nvPr/>
        </p:nvSpPr>
        <p:spPr>
          <a:xfrm>
            <a:off x="626069" y="1853255"/>
            <a:ext cx="7916913" cy="1226359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en-US" altLang="id-ID" sz="1800" dirty="0" err="1">
                <a:solidFill>
                  <a:schemeClr val="tx1">
                    <a:lumMod val="50000"/>
                  </a:schemeClr>
                </a:solidFill>
              </a:rPr>
              <a:t>Adalah</a:t>
            </a:r>
            <a:r>
              <a:rPr lang="en-US" altLang="id-ID" sz="1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id-ID" sz="1800" dirty="0" err="1">
                <a:solidFill>
                  <a:schemeClr val="tx1">
                    <a:lumMod val="50000"/>
                  </a:schemeClr>
                </a:solidFill>
              </a:rPr>
              <a:t>Jaminan</a:t>
            </a:r>
            <a:r>
              <a:rPr lang="en-US" altLang="id-ID" sz="1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id-ID" sz="1800" dirty="0" err="1">
                <a:solidFill>
                  <a:schemeClr val="tx1">
                    <a:lumMod val="50000"/>
                  </a:schemeClr>
                </a:solidFill>
              </a:rPr>
              <a:t>hari</a:t>
            </a:r>
            <a:r>
              <a:rPr lang="en-US" altLang="id-ID" sz="1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id-ID" sz="1800" dirty="0" err="1">
                <a:solidFill>
                  <a:schemeClr val="tx1">
                    <a:lumMod val="50000"/>
                  </a:schemeClr>
                </a:solidFill>
              </a:rPr>
              <a:t>tua</a:t>
            </a:r>
            <a:r>
              <a:rPr lang="en-US" altLang="id-ID" sz="1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id-ID" sz="1800" dirty="0" err="1">
                <a:solidFill>
                  <a:schemeClr val="tx1">
                    <a:lumMod val="50000"/>
                  </a:schemeClr>
                </a:solidFill>
              </a:rPr>
              <a:t>dan</a:t>
            </a:r>
            <a:r>
              <a:rPr lang="en-US" altLang="id-ID" sz="1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id-ID" sz="1800" dirty="0" err="1">
                <a:solidFill>
                  <a:schemeClr val="tx1">
                    <a:lumMod val="50000"/>
                  </a:schemeClr>
                </a:solidFill>
              </a:rPr>
              <a:t>sebagai</a:t>
            </a:r>
            <a:r>
              <a:rPr lang="en-US" altLang="id-ID" sz="1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id-ID" sz="1800" dirty="0" err="1">
                <a:solidFill>
                  <a:schemeClr val="tx1">
                    <a:lumMod val="50000"/>
                  </a:schemeClr>
                </a:solidFill>
              </a:rPr>
              <a:t>penghargaan</a:t>
            </a:r>
            <a:r>
              <a:rPr lang="en-US" altLang="id-ID" sz="1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id-ID" sz="1800" dirty="0" err="1">
                <a:solidFill>
                  <a:schemeClr val="tx1">
                    <a:lumMod val="50000"/>
                  </a:schemeClr>
                </a:solidFill>
              </a:rPr>
              <a:t>atas</a:t>
            </a:r>
            <a:r>
              <a:rPr lang="en-US" altLang="id-ID" sz="1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id-ID" sz="1800" dirty="0" err="1">
                <a:solidFill>
                  <a:schemeClr val="tx1">
                    <a:lumMod val="50000"/>
                  </a:schemeClr>
                </a:solidFill>
              </a:rPr>
              <a:t>jasa-jasanya</a:t>
            </a:r>
            <a:r>
              <a:rPr lang="en-US" altLang="id-ID" sz="1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id-ID" sz="1800" dirty="0" err="1">
                <a:solidFill>
                  <a:schemeClr val="tx1">
                    <a:lumMod val="50000"/>
                  </a:schemeClr>
                </a:solidFill>
              </a:rPr>
              <a:t>selama</a:t>
            </a:r>
            <a:r>
              <a:rPr lang="en-US" altLang="id-ID" sz="1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id-ID" sz="1800" dirty="0" err="1">
                <a:solidFill>
                  <a:schemeClr val="tx1">
                    <a:lumMod val="50000"/>
                  </a:schemeClr>
                </a:solidFill>
              </a:rPr>
              <a:t>bertahun-tahun</a:t>
            </a:r>
            <a:r>
              <a:rPr lang="en-US" altLang="id-ID" sz="1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id-ID" sz="1800" dirty="0" err="1">
                <a:solidFill>
                  <a:schemeClr val="tx1">
                    <a:lumMod val="50000"/>
                  </a:schemeClr>
                </a:solidFill>
              </a:rPr>
              <a:t>bekerja</a:t>
            </a:r>
            <a:r>
              <a:rPr lang="en-US" altLang="id-ID" sz="1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id-ID" sz="1800" dirty="0" err="1">
                <a:solidFill>
                  <a:schemeClr val="tx1">
                    <a:lumMod val="50000"/>
                  </a:schemeClr>
                </a:solidFill>
              </a:rPr>
              <a:t>dalam</a:t>
            </a:r>
            <a:r>
              <a:rPr lang="en-US" altLang="id-ID" sz="1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id-ID" sz="1800" dirty="0" err="1">
                <a:solidFill>
                  <a:schemeClr val="tx1">
                    <a:lumMod val="50000"/>
                  </a:schemeClr>
                </a:solidFill>
              </a:rPr>
              <a:t>dinas</a:t>
            </a:r>
            <a:r>
              <a:rPr lang="en-US" altLang="id-ID" sz="1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id-ID" sz="1800" dirty="0" err="1">
                <a:solidFill>
                  <a:schemeClr val="tx1">
                    <a:lumMod val="50000"/>
                  </a:schemeClr>
                </a:solidFill>
              </a:rPr>
              <a:t>pemerintah</a:t>
            </a:r>
            <a:r>
              <a:rPr lang="en-US" altLang="id-ID" sz="1800" dirty="0">
                <a:solidFill>
                  <a:schemeClr val="tx1">
                    <a:lumMod val="50000"/>
                  </a:schemeClr>
                </a:solidFill>
              </a:rPr>
              <a:t> (</a:t>
            </a:r>
            <a:r>
              <a:rPr lang="en-US" altLang="id-ID" sz="1800" dirty="0" err="1">
                <a:solidFill>
                  <a:schemeClr val="tx1">
                    <a:lumMod val="50000"/>
                  </a:schemeClr>
                </a:solidFill>
              </a:rPr>
              <a:t>Undang-Undang</a:t>
            </a:r>
            <a:r>
              <a:rPr lang="en-US" altLang="id-ID" sz="1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id-ID" sz="1800" dirty="0" err="1">
                <a:solidFill>
                  <a:schemeClr val="tx1">
                    <a:lumMod val="50000"/>
                  </a:schemeClr>
                </a:solidFill>
              </a:rPr>
              <a:t>Nomor</a:t>
            </a:r>
            <a:r>
              <a:rPr lang="en-US" altLang="id-ID" sz="1800" dirty="0">
                <a:solidFill>
                  <a:schemeClr val="tx1">
                    <a:lumMod val="50000"/>
                  </a:schemeClr>
                </a:solidFill>
              </a:rPr>
              <a:t> 11 </a:t>
            </a:r>
            <a:r>
              <a:rPr lang="en-US" altLang="id-ID" sz="1800" dirty="0" err="1">
                <a:solidFill>
                  <a:schemeClr val="tx1">
                    <a:lumMod val="50000"/>
                  </a:schemeClr>
                </a:solidFill>
              </a:rPr>
              <a:t>Tahun</a:t>
            </a:r>
            <a:r>
              <a:rPr lang="en-US" altLang="id-ID" sz="1800" dirty="0">
                <a:solidFill>
                  <a:schemeClr val="tx1">
                    <a:lumMod val="50000"/>
                  </a:schemeClr>
                </a:solidFill>
              </a:rPr>
              <a:t> 1969)</a:t>
            </a:r>
            <a:endParaRPr lang="id-ID" altLang="id-ID" sz="18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5" name="Google Shape;103;p19">
            <a:extLst>
              <a:ext uri="{FF2B5EF4-FFF2-40B4-BE49-F238E27FC236}">
                <a16:creationId xmlns:a16="http://schemas.microsoft.com/office/drawing/2014/main" id="{551D28EC-3339-4D18-8323-2215A4E5416C}"/>
              </a:ext>
            </a:extLst>
          </p:cNvPr>
          <p:cNvSpPr txBox="1">
            <a:spLocks/>
          </p:cNvSpPr>
          <p:nvPr/>
        </p:nvSpPr>
        <p:spPr>
          <a:xfrm>
            <a:off x="1227782" y="3496976"/>
            <a:ext cx="4321248" cy="1080605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id-ID" altLang="id-ID" sz="1800" b="1" dirty="0">
                <a:solidFill>
                  <a:schemeClr val="tx1">
                    <a:lumMod val="50000"/>
                  </a:schemeClr>
                </a:solidFill>
              </a:rPr>
              <a:t>Penghargaan baru mempunyai nilai apabila diberikan tepat waktu, akurat datanya dan tepat pada penerimanya.</a:t>
            </a:r>
            <a:endParaRPr lang="en-US" altLang="id-ID" sz="18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6" name="AutoShape 5">
            <a:extLst>
              <a:ext uri="{FF2B5EF4-FFF2-40B4-BE49-F238E27FC236}">
                <a16:creationId xmlns:a16="http://schemas.microsoft.com/office/drawing/2014/main" id="{D8D33FCD-7F89-4F40-9E43-03E62C358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7858" y="2956143"/>
            <a:ext cx="924186" cy="49588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d-ID" altLang="id-ID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050E5"/>
            </a:gs>
            <a:gs pos="100000">
              <a:srgbClr val="C833FF"/>
            </a:gs>
          </a:gsLst>
          <a:lin ang="5400012" scaled="0"/>
        </a:gra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ctrTitle"/>
          </p:nvPr>
        </p:nvSpPr>
        <p:spPr>
          <a:xfrm>
            <a:off x="2119821" y="659555"/>
            <a:ext cx="48042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PEMBIAYAAN</a:t>
            </a:r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subTitle" idx="1"/>
          </p:nvPr>
        </p:nvSpPr>
        <p:spPr>
          <a:xfrm>
            <a:off x="2222117" y="2304790"/>
            <a:ext cx="4205824" cy="1628384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285750" lvl="0" indent="-285750" algn="l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/>
              <a:t>DIKELOLA PT TASPEN</a:t>
            </a:r>
          </a:p>
          <a:p>
            <a:pPr marL="0" lvl="0" indent="0" algn="l">
              <a:spcAft>
                <a:spcPts val="1000"/>
              </a:spcAft>
            </a:pPr>
            <a:r>
              <a:rPr lang="en-US"/>
              <a:t>      Iuran PNS :	</a:t>
            </a:r>
          </a:p>
          <a:p>
            <a:pPr marL="0" lvl="0" indent="0" algn="l">
              <a:spcAft>
                <a:spcPts val="1000"/>
              </a:spcAft>
            </a:pPr>
            <a:r>
              <a:rPr lang="en-US"/>
              <a:t>      4,75 % dana pensiun, 3,25 % THT</a:t>
            </a:r>
            <a:endParaRPr/>
          </a:p>
        </p:txBody>
      </p:sp>
      <p:sp>
        <p:nvSpPr>
          <p:cNvPr id="4" name="Google Shape;85;p16">
            <a:extLst>
              <a:ext uri="{FF2B5EF4-FFF2-40B4-BE49-F238E27FC236}">
                <a16:creationId xmlns:a16="http://schemas.microsoft.com/office/drawing/2014/main" id="{D5DFACC6-86F1-4948-949F-36CBA7941C0F}"/>
              </a:ext>
            </a:extLst>
          </p:cNvPr>
          <p:cNvSpPr txBox="1">
            <a:spLocks/>
          </p:cNvSpPr>
          <p:nvPr/>
        </p:nvSpPr>
        <p:spPr>
          <a:xfrm>
            <a:off x="2222117" y="1716066"/>
            <a:ext cx="4205824" cy="588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Light"/>
              <a:buNone/>
              <a:defRPr sz="18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683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Light"/>
              <a:buNone/>
              <a:defRPr sz="18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Light"/>
              <a:buNone/>
              <a:defRPr sz="18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683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Light"/>
              <a:buNone/>
              <a:defRPr sz="18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683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Light"/>
              <a:buNone/>
              <a:defRPr sz="18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683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Light"/>
              <a:buNone/>
              <a:defRPr sz="18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683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Light"/>
              <a:buNone/>
              <a:defRPr sz="18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683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Light"/>
              <a:buNone/>
              <a:defRPr sz="18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68300" algn="ctr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800"/>
              <a:buFont typeface="Montserrat Light"/>
              <a:buNone/>
              <a:defRPr sz="18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indent="0" algn="l">
              <a:spcAft>
                <a:spcPts val="1000"/>
              </a:spcAft>
            </a:pPr>
            <a:r>
              <a:rPr lang="en-US"/>
              <a:t>PENSIUN DIBIAYAI APBN</a:t>
            </a:r>
          </a:p>
        </p:txBody>
      </p:sp>
    </p:spTree>
    <p:extLst>
      <p:ext uri="{BB962C8B-B14F-4D97-AF65-F5344CB8AC3E}">
        <p14:creationId xmlns:p14="http://schemas.microsoft.com/office/powerpoint/2010/main" val="2147445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PENERIMA PENSIUN</a:t>
            </a:r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body" idx="1"/>
          </p:nvPr>
        </p:nvSpPr>
        <p:spPr>
          <a:xfrm>
            <a:off x="3844325" y="805325"/>
            <a:ext cx="4842600" cy="354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EKS. PNS/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</a:rPr>
              <a:t>Pegawai</a:t>
            </a:r>
            <a:endParaRPr lang="en-US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JANDA / DUDA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ANAK</a:t>
            </a:r>
          </a:p>
          <a:p>
            <a:pPr marL="88900" lvl="0" indent="0">
              <a:spcBef>
                <a:spcPts val="0"/>
              </a:spcBef>
              <a:buNone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	-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</a:rPr>
              <a:t>Anak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</a:rPr>
              <a:t>Kandung</a:t>
            </a:r>
            <a:endParaRPr lang="en-US" dirty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>
              <a:spcBef>
                <a:spcPts val="1000"/>
              </a:spcBef>
              <a:spcAft>
                <a:spcPts val="1000"/>
              </a:spcAft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Orang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</a:rPr>
              <a:t>Tua</a:t>
            </a:r>
            <a:r>
              <a:rPr lang="en" dirty="0">
                <a:solidFill>
                  <a:schemeClr val="tx1">
                    <a:lumMod val="50000"/>
                  </a:schemeClr>
                </a:solidFill>
              </a:rPr>
              <a:t> </a:t>
            </a:r>
            <a:endParaRPr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98" name="Google Shape;98;p1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5" name="Picture 15" descr="STBZ443">
            <a:extLst>
              <a:ext uri="{FF2B5EF4-FFF2-40B4-BE49-F238E27FC236}">
                <a16:creationId xmlns:a16="http://schemas.microsoft.com/office/drawing/2014/main" id="{D9ED56D8-3E1D-49B7-BFE6-811518A55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420" y="320392"/>
            <a:ext cx="1214438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7" descr="P7270081">
            <a:extLst>
              <a:ext uri="{FF2B5EF4-FFF2-40B4-BE49-F238E27FC236}">
                <a16:creationId xmlns:a16="http://schemas.microsoft.com/office/drawing/2014/main" id="{80A8C1FD-25FA-4322-B82A-93513821E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496" y="2061337"/>
            <a:ext cx="1214438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03">
            <a:extLst>
              <a:ext uri="{FF2B5EF4-FFF2-40B4-BE49-F238E27FC236}">
                <a16:creationId xmlns:a16="http://schemas.microsoft.com/office/drawing/2014/main" id="{B340B870-3C3C-4797-ABA9-C822B2027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100" y="3352458"/>
            <a:ext cx="1071562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1380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21C7CA-8ACC-4F52-ACA3-2C68E05ADEC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sp>
        <p:nvSpPr>
          <p:cNvPr id="3" name="Google Shape;103;p19">
            <a:extLst>
              <a:ext uri="{FF2B5EF4-FFF2-40B4-BE49-F238E27FC236}">
                <a16:creationId xmlns:a16="http://schemas.microsoft.com/office/drawing/2014/main" id="{25F6054B-E10B-4BB3-9423-7E1AB0DD1F6D}"/>
              </a:ext>
            </a:extLst>
          </p:cNvPr>
          <p:cNvSpPr txBox="1">
            <a:spLocks/>
          </p:cNvSpPr>
          <p:nvPr/>
        </p:nvSpPr>
        <p:spPr>
          <a:xfrm>
            <a:off x="538620" y="477928"/>
            <a:ext cx="7703970" cy="11598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algn="ctr"/>
            <a:r>
              <a:rPr lang="en-US" sz="3600"/>
              <a:t>SYARAT UNTUK </a:t>
            </a:r>
          </a:p>
          <a:p>
            <a:pPr algn="ctr"/>
            <a:r>
              <a:rPr lang="en-US" sz="3600"/>
              <a:t>DIBERIKAN PENSIUN</a:t>
            </a:r>
          </a:p>
        </p:txBody>
      </p:sp>
      <p:sp>
        <p:nvSpPr>
          <p:cNvPr id="4" name="Google Shape;103;p19">
            <a:extLst>
              <a:ext uri="{FF2B5EF4-FFF2-40B4-BE49-F238E27FC236}">
                <a16:creationId xmlns:a16="http://schemas.microsoft.com/office/drawing/2014/main" id="{925C81E7-B489-4F42-8C82-8AE6D768F0B1}"/>
              </a:ext>
            </a:extLst>
          </p:cNvPr>
          <p:cNvSpPr txBox="1">
            <a:spLocks/>
          </p:cNvSpPr>
          <p:nvPr/>
        </p:nvSpPr>
        <p:spPr>
          <a:xfrm>
            <a:off x="852234" y="1816273"/>
            <a:ext cx="6888851" cy="2141951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id-ID" altLang="id-ID" sz="1800"/>
              <a:t>KETIKA MEMASUKI BUP DENGAN MASA KERJA MINIMAL 10 TAHUN.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d-ID" altLang="id-ID" sz="1800"/>
              <a:t>TEWAS TANPA MELIHAT USIA DAN MASA KERJA.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d-ID" altLang="id-ID" sz="1800"/>
              <a:t>BERHENTI ATAS PERMOHONAN SENDIRI, USIA MINIMAL 50 TH,DAN MASA KERJA MINIMAL 20 TAHUN.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d-ID" altLang="id-ID" sz="1800"/>
              <a:t>DIBERHENTIKAN DENGAN HORMAT, USIA 50 TAHUN DAN MASA KERJA MINIMAL 20 TH.</a:t>
            </a:r>
          </a:p>
        </p:txBody>
      </p:sp>
    </p:spTree>
    <p:extLst>
      <p:ext uri="{BB962C8B-B14F-4D97-AF65-F5344CB8AC3E}">
        <p14:creationId xmlns:p14="http://schemas.microsoft.com/office/powerpoint/2010/main" val="3042782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21C7CA-8ACC-4F52-ACA3-2C68E05ADEC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3" name="Google Shape;103;p19">
            <a:extLst>
              <a:ext uri="{FF2B5EF4-FFF2-40B4-BE49-F238E27FC236}">
                <a16:creationId xmlns:a16="http://schemas.microsoft.com/office/drawing/2014/main" id="{25F6054B-E10B-4BB3-9423-7E1AB0DD1F6D}"/>
              </a:ext>
            </a:extLst>
          </p:cNvPr>
          <p:cNvSpPr txBox="1">
            <a:spLocks/>
          </p:cNvSpPr>
          <p:nvPr/>
        </p:nvSpPr>
        <p:spPr>
          <a:xfrm>
            <a:off x="538620" y="477928"/>
            <a:ext cx="7703970" cy="11598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algn="ctr"/>
            <a:r>
              <a:rPr lang="en-US" sz="3600"/>
              <a:t>SYARAT UNTUK </a:t>
            </a:r>
          </a:p>
          <a:p>
            <a:pPr algn="ctr"/>
            <a:r>
              <a:rPr lang="en-US" sz="3600"/>
              <a:t>DIBERIKAN PENSIUN</a:t>
            </a:r>
          </a:p>
        </p:txBody>
      </p:sp>
      <p:sp>
        <p:nvSpPr>
          <p:cNvPr id="4" name="Google Shape;103;p19">
            <a:extLst>
              <a:ext uri="{FF2B5EF4-FFF2-40B4-BE49-F238E27FC236}">
                <a16:creationId xmlns:a16="http://schemas.microsoft.com/office/drawing/2014/main" id="{925C81E7-B489-4F42-8C82-8AE6D768F0B1}"/>
              </a:ext>
            </a:extLst>
          </p:cNvPr>
          <p:cNvSpPr txBox="1">
            <a:spLocks/>
          </p:cNvSpPr>
          <p:nvPr/>
        </p:nvSpPr>
        <p:spPr>
          <a:xfrm>
            <a:off x="852234" y="1816273"/>
            <a:ext cx="6888851" cy="2141951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id-ID" altLang="id-ID" sz="1800"/>
              <a:t>KEUZURAN JASMANI KARENA DINAS, TANPA MELIHAT USIA DAN MASA KERJA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d-ID" altLang="id-ID" sz="1800"/>
              <a:t>KEUZURAN JASMANI BUKAN KARENA DINAS, TANPA MELIHAT USIA DAN MASA KERJA MINIMAL 4 TAHUN.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d-ID" altLang="id-ID" sz="1800"/>
              <a:t>MENINGGAL DUNIA (BUKAN TEWAS), TANPA MELIHAT USIA DAN MASA KERJA, NAMUN SUDAH BERSTATUS PNS</a:t>
            </a:r>
          </a:p>
        </p:txBody>
      </p:sp>
    </p:spTree>
    <p:extLst>
      <p:ext uri="{BB962C8B-B14F-4D97-AF65-F5344CB8AC3E}">
        <p14:creationId xmlns:p14="http://schemas.microsoft.com/office/powerpoint/2010/main" val="786620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050E5"/>
            </a:gs>
            <a:gs pos="100000">
              <a:srgbClr val="C833FF"/>
            </a:gs>
          </a:gsLst>
          <a:lin ang="5400700" scaled="0"/>
        </a:gra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>
            <a:spLocks noGrp="1"/>
          </p:cNvSpPr>
          <p:nvPr>
            <p:ph type="title"/>
          </p:nvPr>
        </p:nvSpPr>
        <p:spPr>
          <a:xfrm>
            <a:off x="438411" y="911700"/>
            <a:ext cx="2580362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/>
            <a:br>
              <a:rPr lang="en" sz="2400"/>
            </a:br>
            <a:r>
              <a:rPr lang="en-US" sz="2400"/>
              <a:t>PNS diberhentikan  tidak dengan hormat </a:t>
            </a:r>
            <a:br>
              <a:rPr lang="en-US" sz="2400"/>
            </a:br>
            <a:r>
              <a:rPr lang="en-US" sz="2400"/>
              <a:t>karena: </a:t>
            </a:r>
            <a:endParaRPr sz="2400"/>
          </a:p>
        </p:txBody>
      </p:sp>
      <p:sp>
        <p:nvSpPr>
          <p:cNvPr id="125" name="Google Shape;125;p21"/>
          <p:cNvSpPr txBox="1">
            <a:spLocks noGrp="1"/>
          </p:cNvSpPr>
          <p:nvPr>
            <p:ph type="body" idx="3"/>
          </p:nvPr>
        </p:nvSpPr>
        <p:spPr>
          <a:xfrm>
            <a:off x="3920646" y="431388"/>
            <a:ext cx="4991751" cy="3899915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342900" lvl="0" indent="-342900">
              <a:lnSpc>
                <a:spcPct val="100000"/>
              </a:lnSpc>
              <a:spcBef>
                <a:spcPts val="0"/>
              </a:spcBef>
              <a:buClrTx/>
              <a:buFont typeface="+mj-lt"/>
              <a:buAutoNum type="alphaLcPeriod"/>
            </a:pP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Melakukan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penyelewengan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thd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Pancasila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dan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UUD45;</a:t>
            </a:r>
            <a:endParaRPr lang="id-ID" sz="1600" dirty="0">
              <a:solidFill>
                <a:schemeClr val="tx1">
                  <a:lumMod val="50000"/>
                </a:schemeClr>
              </a:solidFill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ClrTx/>
              <a:buFont typeface="+mj-lt"/>
              <a:buAutoNum type="alphaLcPeriod"/>
            </a:pPr>
            <a:r>
              <a:rPr lang="en-US" sz="1600" dirty="0" err="1">
                <a:solidFill>
                  <a:srgbClr val="FF0000"/>
                </a:solidFill>
              </a:rPr>
              <a:t>Dihukum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penjara</a:t>
            </a:r>
            <a:r>
              <a:rPr lang="en-US" sz="1600" dirty="0">
                <a:solidFill>
                  <a:srgbClr val="FF0000"/>
                </a:solidFill>
              </a:rPr>
              <a:t>  </a:t>
            </a:r>
            <a:r>
              <a:rPr lang="en-US" sz="1600" dirty="0" err="1">
                <a:solidFill>
                  <a:srgbClr val="FF0000"/>
                </a:solidFill>
              </a:rPr>
              <a:t>atau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kurungan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berdasarkan</a:t>
            </a:r>
            <a:r>
              <a:rPr lang="en-US" sz="1600" dirty="0">
                <a:solidFill>
                  <a:srgbClr val="FF0000"/>
                </a:solidFill>
              </a:rPr>
              <a:t>  </a:t>
            </a:r>
            <a:r>
              <a:rPr lang="en-US" sz="1600" dirty="0" err="1">
                <a:solidFill>
                  <a:srgbClr val="FF0000"/>
                </a:solidFill>
              </a:rPr>
              <a:t>putusan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pengadilan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yg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telah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memiliki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kekuatan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hukum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tetap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krn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melakukan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tindak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pidana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kejahatan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jabatan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atau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tindak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pidana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kejahatan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yg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ada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hubungannya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dgn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jabatan</a:t>
            </a:r>
            <a:r>
              <a:rPr lang="en-US" sz="1600" dirty="0">
                <a:solidFill>
                  <a:srgbClr val="FF0000"/>
                </a:solidFill>
              </a:rPr>
              <a:t>;</a:t>
            </a:r>
            <a:endParaRPr lang="id-ID" sz="1600" dirty="0">
              <a:solidFill>
                <a:srgbClr val="FF0000"/>
              </a:solidFill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ClrTx/>
              <a:buFont typeface="+mj-lt"/>
              <a:buAutoNum type="alphaLcPeriod"/>
            </a:pP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Menjadi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anggota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dan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/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atau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pengurus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partai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politik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atau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;</a:t>
            </a:r>
            <a:endParaRPr lang="id-ID" sz="1600" dirty="0">
              <a:solidFill>
                <a:schemeClr val="tx1">
                  <a:lumMod val="50000"/>
                </a:schemeClr>
              </a:solidFill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ClrTx/>
              <a:buFont typeface="+mj-lt"/>
              <a:buAutoNum type="alphaLcPeriod"/>
            </a:pPr>
            <a:r>
              <a:rPr lang="id-ID" sz="1600" dirty="0">
                <a:solidFill>
                  <a:srgbClr val="FF0000"/>
                </a:solidFill>
              </a:rPr>
              <a:t>D</a:t>
            </a:r>
            <a:r>
              <a:rPr lang="en-US" sz="1600" dirty="0" err="1">
                <a:solidFill>
                  <a:srgbClr val="FF0000"/>
                </a:solidFill>
              </a:rPr>
              <a:t>ihukum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penjara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berdasarkan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putusan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pengadilan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yg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telah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memiliki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kekuatan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hukum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tetap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krn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melakukan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tindak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pidana</a:t>
            </a:r>
            <a:r>
              <a:rPr lang="en-US" sz="1600" dirty="0">
                <a:solidFill>
                  <a:srgbClr val="FF0000"/>
                </a:solidFill>
              </a:rPr>
              <a:t> dg </a:t>
            </a:r>
            <a:r>
              <a:rPr lang="en-US" sz="1600" dirty="0" err="1">
                <a:solidFill>
                  <a:srgbClr val="FF0000"/>
                </a:solidFill>
              </a:rPr>
              <a:t>pidana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penjara</a:t>
            </a:r>
            <a:r>
              <a:rPr lang="en-US" sz="1600" dirty="0">
                <a:solidFill>
                  <a:srgbClr val="FF0000"/>
                </a:solidFill>
              </a:rPr>
              <a:t> paling </a:t>
            </a:r>
            <a:r>
              <a:rPr lang="en-US" sz="1600" dirty="0" err="1">
                <a:solidFill>
                  <a:srgbClr val="FF0000"/>
                </a:solidFill>
              </a:rPr>
              <a:t>singkat</a:t>
            </a:r>
            <a:r>
              <a:rPr lang="en-US" sz="1600" dirty="0">
                <a:solidFill>
                  <a:srgbClr val="FF0000"/>
                </a:solidFill>
              </a:rPr>
              <a:t> 2 </a:t>
            </a:r>
            <a:r>
              <a:rPr lang="en-US" sz="1600" dirty="0" err="1">
                <a:solidFill>
                  <a:srgbClr val="FF0000"/>
                </a:solidFill>
              </a:rPr>
              <a:t>th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dan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pidana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yg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dilakukan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dgn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berencana</a:t>
            </a:r>
            <a:r>
              <a:rPr lang="en-US" sz="1600" dirty="0">
                <a:solidFill>
                  <a:srgbClr val="FF0000"/>
                </a:solidFill>
              </a:rPr>
              <a:t>.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26" name="Google Shape;126;p2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96F96934-A514-4E72-A115-738D8BEFB698}"/>
              </a:ext>
            </a:extLst>
          </p:cNvPr>
          <p:cNvSpPr/>
          <p:nvPr/>
        </p:nvSpPr>
        <p:spPr>
          <a:xfrm>
            <a:off x="2651396" y="4578401"/>
            <a:ext cx="2087563" cy="342900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D"/>
          </a:p>
        </p:txBody>
      </p:sp>
      <p:sp>
        <p:nvSpPr>
          <p:cNvPr id="12" name="Google Shape;122;p21">
            <a:extLst>
              <a:ext uri="{FF2B5EF4-FFF2-40B4-BE49-F238E27FC236}">
                <a16:creationId xmlns:a16="http://schemas.microsoft.com/office/drawing/2014/main" id="{91AC124D-D170-415C-9A91-0614EE5CAB77}"/>
              </a:ext>
            </a:extLst>
          </p:cNvPr>
          <p:cNvSpPr txBox="1">
            <a:spLocks/>
          </p:cNvSpPr>
          <p:nvPr/>
        </p:nvSpPr>
        <p:spPr>
          <a:xfrm>
            <a:off x="4864219" y="4331303"/>
            <a:ext cx="3780772" cy="796163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algn="ctr"/>
            <a:br>
              <a:rPr lang="en-US" sz="2400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en-GB" sz="2400" dirty="0" err="1">
                <a:solidFill>
                  <a:schemeClr val="tx1">
                    <a:lumMod val="50000"/>
                  </a:schemeClr>
                </a:solidFill>
              </a:rPr>
              <a:t>Tidak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</a:rPr>
              <a:t>berhak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</a:rPr>
              <a:t>mendapatkan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</a:rPr>
              <a:t>pensiun</a:t>
            </a:r>
            <a:endParaRPr lang="en-ID" sz="2400" dirty="0">
              <a:solidFill>
                <a:schemeClr val="tx1">
                  <a:lumMod val="50000"/>
                </a:schemeClr>
              </a:solidFill>
            </a:endParaRPr>
          </a:p>
          <a:p>
            <a:pPr algn="ctr"/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454867" y="1201751"/>
            <a:ext cx="2501275" cy="2994468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/>
            <a:r>
              <a:rPr lang="en-US" sz="1800" dirty="0" err="1">
                <a:solidFill>
                  <a:schemeClr val="bg1"/>
                </a:solidFill>
              </a:rPr>
              <a:t>Peraturan</a:t>
            </a:r>
            <a:r>
              <a:rPr lang="en-US" sz="1800" dirty="0">
                <a:solidFill>
                  <a:schemeClr val="bg1"/>
                </a:solidFill>
              </a:rPr>
              <a:t> BKN </a:t>
            </a:r>
            <a:r>
              <a:rPr lang="en-US" sz="1800" dirty="0" err="1">
                <a:solidFill>
                  <a:schemeClr val="bg1"/>
                </a:solidFill>
              </a:rPr>
              <a:t>Nomor</a:t>
            </a:r>
            <a:r>
              <a:rPr lang="en-US" sz="1800" dirty="0">
                <a:solidFill>
                  <a:schemeClr val="bg1"/>
                </a:solidFill>
              </a:rPr>
              <a:t> 2 </a:t>
            </a:r>
            <a:r>
              <a:rPr lang="en-US" sz="1800" dirty="0" err="1">
                <a:solidFill>
                  <a:schemeClr val="bg1"/>
                </a:solidFill>
              </a:rPr>
              <a:t>Tahun</a:t>
            </a:r>
            <a:r>
              <a:rPr lang="en-US" sz="1800" dirty="0">
                <a:solidFill>
                  <a:schemeClr val="bg1"/>
                </a:solidFill>
              </a:rPr>
              <a:t> 2018 </a:t>
            </a:r>
            <a:r>
              <a:rPr lang="en-US" sz="1800" dirty="0" err="1">
                <a:solidFill>
                  <a:schemeClr val="bg1"/>
                </a:solidFill>
              </a:rPr>
              <a:t>tentang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 err="1">
                <a:solidFill>
                  <a:schemeClr val="bg1"/>
                </a:solidFill>
              </a:rPr>
              <a:t>Pedoman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Pemberian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Pertimbangan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Teknis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Pensiun</a:t>
            </a:r>
            <a:r>
              <a:rPr lang="id-ID" sz="1800" dirty="0">
                <a:solidFill>
                  <a:schemeClr val="bg1"/>
                </a:solidFill>
              </a:rPr>
              <a:t> </a:t>
            </a:r>
            <a:r>
              <a:rPr lang="en-US" sz="1800" dirty="0">
                <a:solidFill>
                  <a:schemeClr val="bg1"/>
                </a:solidFill>
              </a:rPr>
              <a:t>PNS </a:t>
            </a:r>
            <a:r>
              <a:rPr lang="en-US" sz="1800" dirty="0" err="1">
                <a:solidFill>
                  <a:schemeClr val="bg1"/>
                </a:solidFill>
              </a:rPr>
              <a:t>dan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Pensiun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Janda</a:t>
            </a:r>
            <a:r>
              <a:rPr lang="en-US" sz="1800" dirty="0">
                <a:solidFill>
                  <a:schemeClr val="bg1"/>
                </a:solidFill>
              </a:rPr>
              <a:t>/</a:t>
            </a:r>
            <a:r>
              <a:rPr lang="en-US" sz="1800" dirty="0" err="1">
                <a:solidFill>
                  <a:schemeClr val="bg1"/>
                </a:solidFill>
              </a:rPr>
              <a:t>Duda</a:t>
            </a:r>
            <a:r>
              <a:rPr lang="en-US" sz="1800" dirty="0">
                <a:solidFill>
                  <a:schemeClr val="bg1"/>
                </a:solidFill>
              </a:rPr>
              <a:t> PNS</a:t>
            </a:r>
            <a:endParaRPr sz="1800" dirty="0">
              <a:solidFill>
                <a:schemeClr val="bg1"/>
              </a:solidFill>
            </a:endParaRPr>
          </a:p>
        </p:txBody>
      </p:sp>
      <p:sp>
        <p:nvSpPr>
          <p:cNvPr id="97" name="Google Shape;97;p18"/>
          <p:cNvSpPr txBox="1">
            <a:spLocks noGrp="1"/>
          </p:cNvSpPr>
          <p:nvPr>
            <p:ph type="body" idx="1"/>
          </p:nvPr>
        </p:nvSpPr>
        <p:spPr>
          <a:xfrm>
            <a:off x="3744116" y="463463"/>
            <a:ext cx="4842600" cy="4286388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PNS GOL. RUANG IV/b  KEBAWAH PERTEK  PENSIUN PNS MAUPUN JANDA / DUDANYA DITETAPKAN OLEH KA. BKN → KANREG. BKN</a:t>
            </a:r>
          </a:p>
          <a:p>
            <a:pPr lvl="0"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PNS (IV/b KEBAWAH) YG CACAT KARENA DINAS, PERTEK PENSIUN PNS MAUPUN JANDA/DUDANYA DITETAPKAN OLEH KA. BKN</a:t>
            </a:r>
          </a:p>
          <a:p>
            <a:pPr lvl="0"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PNS (IV/b KEBAWAH) YG TEWAS, PERTEK PENSIUN JNDA/DUDANYA DITETAPKAN OLEH KA. BKN</a:t>
            </a:r>
          </a:p>
          <a:p>
            <a:pPr lvl="0"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PNS (JPT MADYA, JPT UTAMA DAN JF UTAMA) SK. DITETAPKAN PRESIDEN SETELAH MENDAPAT PERTIMBANGAN TEKNIS KA. BKN</a:t>
            </a:r>
          </a:p>
        </p:txBody>
      </p:sp>
      <p:sp>
        <p:nvSpPr>
          <p:cNvPr id="98" name="Google Shape;98;p1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555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16;p37">
            <a:extLst>
              <a:ext uri="{FF2B5EF4-FFF2-40B4-BE49-F238E27FC236}">
                <a16:creationId xmlns:a16="http://schemas.microsoft.com/office/drawing/2014/main" id="{E5F898CA-732C-42B5-BD77-CBEE5AD04047}"/>
              </a:ext>
            </a:extLst>
          </p:cNvPr>
          <p:cNvSpPr txBox="1">
            <a:spLocks/>
          </p:cNvSpPr>
          <p:nvPr/>
        </p:nvSpPr>
        <p:spPr>
          <a:xfrm>
            <a:off x="774157" y="1199799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en-US" sz="18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USUL PENSIUN MELALUI APLIKASI SAPK, DATA DUKUNG DISAMPAIKAN MELALUI APLIKASI </a:t>
            </a:r>
            <a:r>
              <a:rPr lang="en-US" sz="1800" dirty="0" err="1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Docudigital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3" name="Google Shape;316;p37">
            <a:extLst>
              <a:ext uri="{FF2B5EF4-FFF2-40B4-BE49-F238E27FC236}">
                <a16:creationId xmlns:a16="http://schemas.microsoft.com/office/drawing/2014/main" id="{93C49598-4B2A-40CB-977C-22D7B4F3B3CC}"/>
              </a:ext>
            </a:extLst>
          </p:cNvPr>
          <p:cNvSpPr txBox="1">
            <a:spLocks/>
          </p:cNvSpPr>
          <p:nvPr/>
        </p:nvSpPr>
        <p:spPr>
          <a:xfrm>
            <a:off x="3632548" y="388307"/>
            <a:ext cx="5223354" cy="3001312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marL="452628" indent="-342900">
              <a:buClrTx/>
              <a:buSzPct val="100000"/>
              <a:buFont typeface="+mj-lt"/>
              <a:buAutoNum type="arabicPeriod"/>
              <a:defRPr/>
            </a:pP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PENGANTAR DARI INSTANSI/ BKD</a:t>
            </a:r>
          </a:p>
          <a:p>
            <a:pPr marL="452628" indent="-342900">
              <a:buClrTx/>
              <a:buSzPct val="100000"/>
              <a:buFont typeface="+mj-lt"/>
              <a:buAutoNum type="arabicPeriod"/>
              <a:defRPr/>
            </a:pP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DPCP</a:t>
            </a:r>
            <a:r>
              <a:rPr lang="id-ID" sz="2000" b="1" dirty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 (diisi lengkap dengan data keluarga dan alamat pada waktu pensiun ditandatangani ybs)</a:t>
            </a:r>
            <a:endParaRPr lang="en-US" sz="2000" b="1" dirty="0">
              <a:solidFill>
                <a:schemeClr val="tx1">
                  <a:lumMod val="50000"/>
                </a:schemeClr>
              </a:solidFill>
              <a:latin typeface="Arial Narrow" pitchFamily="34" charset="0"/>
            </a:endParaRPr>
          </a:p>
          <a:p>
            <a:pPr marL="452628" indent="-342900">
              <a:buClrTx/>
              <a:buSzPct val="100000"/>
              <a:buFont typeface="+mj-lt"/>
              <a:buAutoNum type="arabicPeriod"/>
              <a:defRPr/>
            </a:pP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FC. SAH SK PENGANGKATAN CPNS</a:t>
            </a:r>
          </a:p>
          <a:p>
            <a:pPr marL="452628" indent="-342900">
              <a:buClrTx/>
              <a:buSzPct val="100000"/>
              <a:buFont typeface="+mj-lt"/>
              <a:buAutoNum type="arabicPeriod"/>
              <a:defRPr/>
            </a:pP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FC. SAH SK KP. TERAKHIR</a:t>
            </a:r>
          </a:p>
          <a:p>
            <a:pPr marL="452628" indent="-342900">
              <a:buClrTx/>
              <a:buSzPct val="100000"/>
              <a:buFont typeface="+mj-lt"/>
              <a:buAutoNum type="arabicPeriod"/>
              <a:defRPr/>
            </a:pP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FC. SAH SK PENINJAUAN MKG/BUKTI PENGALAMAN KERJA (APABILA ADA)</a:t>
            </a:r>
          </a:p>
          <a:p>
            <a:pPr marL="452628" indent="-342900">
              <a:buClrTx/>
              <a:buSzPct val="100000"/>
              <a:buFont typeface="+mj-lt"/>
              <a:buAutoNum type="arabicPeriod"/>
              <a:defRPr/>
            </a:pPr>
            <a:r>
              <a:rPr lang="en-US" sz="2000" b="1" dirty="0" err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Surat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Pernyataan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tidak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sedang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dalam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 Proses </a:t>
            </a:r>
            <a:r>
              <a:rPr lang="en-US" sz="2000" b="1" dirty="0" err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Pidana</a:t>
            </a:r>
            <a:endParaRPr lang="en-US" sz="2000" b="1" dirty="0">
              <a:solidFill>
                <a:schemeClr val="tx1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4" name="Google Shape;316;p37">
            <a:extLst>
              <a:ext uri="{FF2B5EF4-FFF2-40B4-BE49-F238E27FC236}">
                <a16:creationId xmlns:a16="http://schemas.microsoft.com/office/drawing/2014/main" id="{E0C00A77-3F47-4D7F-A3B3-C73F26C58754}"/>
              </a:ext>
            </a:extLst>
          </p:cNvPr>
          <p:cNvSpPr txBox="1">
            <a:spLocks/>
          </p:cNvSpPr>
          <p:nvPr/>
        </p:nvSpPr>
        <p:spPr>
          <a:xfrm>
            <a:off x="3632548" y="3536138"/>
            <a:ext cx="3131507" cy="1361019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marL="452628" indent="-342900">
              <a:buClrTx/>
              <a:buSzPct val="100000"/>
              <a:buFont typeface="+mj-lt"/>
              <a:buAutoNum type="arabicPeriod"/>
              <a:defRPr/>
            </a:pPr>
            <a:r>
              <a:rPr lang="en-US" sz="1500" b="1" dirty="0">
                <a:solidFill>
                  <a:srgbClr val="C00000"/>
                </a:solidFill>
                <a:latin typeface="Arial Narrow" pitchFamily="34" charset="0"/>
              </a:rPr>
              <a:t>DP. 3 TH TERAKHIR</a:t>
            </a:r>
          </a:p>
          <a:p>
            <a:pPr marL="452628" indent="-342900">
              <a:buClrTx/>
              <a:buSzPct val="100000"/>
              <a:buFont typeface="+mj-lt"/>
              <a:buAutoNum type="arabicPeriod"/>
              <a:defRPr/>
            </a:pPr>
            <a:r>
              <a:rPr lang="en-US" sz="1500" b="1" dirty="0">
                <a:solidFill>
                  <a:srgbClr val="C00000"/>
                </a:solidFill>
                <a:latin typeface="Arial Narrow" pitchFamily="34" charset="0"/>
              </a:rPr>
              <a:t>SURAT PERNYATAAN                                                TIDAK PERNAH DIJATUHI</a:t>
            </a:r>
            <a:r>
              <a:rPr lang="id-ID" sz="1500" b="1" dirty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en-US" sz="1500" b="1" dirty="0">
                <a:solidFill>
                  <a:srgbClr val="C00000"/>
                </a:solidFill>
                <a:latin typeface="Arial Narrow" pitchFamily="34" charset="0"/>
              </a:rPr>
              <a:t>HUKUMAN</a:t>
            </a:r>
            <a:r>
              <a:rPr lang="id-ID" sz="1500" b="1" dirty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en-US" sz="1500" b="1" dirty="0">
                <a:solidFill>
                  <a:srgbClr val="C00000"/>
                </a:solidFill>
                <a:latin typeface="Arial Narrow" pitchFamily="34" charset="0"/>
              </a:rPr>
              <a:t>DIS TINGKAT SEDANG/BERAT</a:t>
            </a:r>
            <a:r>
              <a:rPr lang="id-ID" sz="1500" b="1" dirty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en-US" sz="1500" b="1" dirty="0">
                <a:solidFill>
                  <a:srgbClr val="C00000"/>
                </a:solidFill>
                <a:latin typeface="Arial Narrow" pitchFamily="34" charset="0"/>
              </a:rPr>
              <a:t>DLM 1 TH TERAKHIR </a:t>
            </a:r>
          </a:p>
        </p:txBody>
      </p:sp>
      <p:sp>
        <p:nvSpPr>
          <p:cNvPr id="15" name="Google Shape;316;p37">
            <a:extLst>
              <a:ext uri="{FF2B5EF4-FFF2-40B4-BE49-F238E27FC236}">
                <a16:creationId xmlns:a16="http://schemas.microsoft.com/office/drawing/2014/main" id="{ACA52C1A-449F-476D-A06C-120243547BD3}"/>
              </a:ext>
            </a:extLst>
          </p:cNvPr>
          <p:cNvSpPr txBox="1">
            <a:spLocks/>
          </p:cNvSpPr>
          <p:nvPr/>
        </p:nvSpPr>
        <p:spPr>
          <a:xfrm>
            <a:off x="7029811" y="3659490"/>
            <a:ext cx="1628383" cy="876632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>
              <a:defRPr/>
            </a:pPr>
            <a:r>
              <a:rPr lang="en-US" sz="1500" b="1" dirty="0">
                <a:solidFill>
                  <a:srgbClr val="000099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</a:rPr>
              <a:t>BAGI YANG DAPAT </a:t>
            </a:r>
          </a:p>
          <a:p>
            <a:pPr>
              <a:defRPr/>
            </a:pPr>
            <a:r>
              <a:rPr lang="en-US" sz="1500" b="1" dirty="0">
                <a:solidFill>
                  <a:srgbClr val="000099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</a:rPr>
              <a:t>DIPERTIMBANGKAN </a:t>
            </a:r>
          </a:p>
          <a:p>
            <a:pPr>
              <a:defRPr/>
            </a:pPr>
            <a:r>
              <a:rPr lang="en-US" sz="1500" b="1" dirty="0">
                <a:solidFill>
                  <a:srgbClr val="000099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</a:rPr>
              <a:t>KP. PENGABDIAN</a:t>
            </a:r>
          </a:p>
        </p:txBody>
      </p:sp>
      <p:grpSp>
        <p:nvGrpSpPr>
          <p:cNvPr id="16" name="Group 5">
            <a:extLst>
              <a:ext uri="{FF2B5EF4-FFF2-40B4-BE49-F238E27FC236}">
                <a16:creationId xmlns:a16="http://schemas.microsoft.com/office/drawing/2014/main" id="{F240E9C9-9EAC-4771-96B3-4C4215074720}"/>
              </a:ext>
            </a:extLst>
          </p:cNvPr>
          <p:cNvGrpSpPr>
            <a:grpSpLocks/>
          </p:cNvGrpSpPr>
          <p:nvPr/>
        </p:nvGrpSpPr>
        <p:grpSpPr bwMode="auto">
          <a:xfrm>
            <a:off x="6419641" y="3655497"/>
            <a:ext cx="318195" cy="1122299"/>
            <a:chOff x="4204253" y="4879657"/>
            <a:chExt cx="533400" cy="1252032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DB17372-B542-49DF-BC04-431EEDD3DF55}"/>
                </a:ext>
              </a:extLst>
            </p:cNvPr>
            <p:cNvCxnSpPr/>
            <p:nvPr/>
          </p:nvCxnSpPr>
          <p:spPr>
            <a:xfrm>
              <a:off x="4204253" y="4879657"/>
              <a:ext cx="533400" cy="566171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A7E97CA-0B01-4962-BFE0-6CC6AB247D08}"/>
                </a:ext>
              </a:extLst>
            </p:cNvPr>
            <p:cNvCxnSpPr/>
            <p:nvPr/>
          </p:nvCxnSpPr>
          <p:spPr>
            <a:xfrm flipV="1">
              <a:off x="4204253" y="5445828"/>
              <a:ext cx="533400" cy="685861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53031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700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/>
            <a:r>
              <a:rPr lang="en-US"/>
              <a:t>Bukan MKP/ MKG</a:t>
            </a:r>
          </a:p>
        </p:txBody>
      </p:sp>
      <p:sp>
        <p:nvSpPr>
          <p:cNvPr id="117" name="Google Shape;117;p2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6BD8FC76-719C-42BB-8687-9B0468704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074" y="708690"/>
            <a:ext cx="5486860" cy="404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B75CF5BF-4351-411F-B8B8-E806A5B7C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1967" y="708690"/>
            <a:ext cx="1828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Romawi  IV</a:t>
            </a:r>
          </a:p>
        </p:txBody>
      </p:sp>
      <p:sp>
        <p:nvSpPr>
          <p:cNvPr id="13" name="Right Arrow 4">
            <a:extLst>
              <a:ext uri="{FF2B5EF4-FFF2-40B4-BE49-F238E27FC236}">
                <a16:creationId xmlns:a16="http://schemas.microsoft.com/office/drawing/2014/main" id="{13F3739D-FC83-4555-8A97-067E470048CF}"/>
              </a:ext>
            </a:extLst>
          </p:cNvPr>
          <p:cNvSpPr/>
          <p:nvPr/>
        </p:nvSpPr>
        <p:spPr>
          <a:xfrm>
            <a:off x="429930" y="62629"/>
            <a:ext cx="4054388" cy="746309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PP, KEPKA BKN 12/2002</a:t>
            </a:r>
          </a:p>
        </p:txBody>
      </p:sp>
    </p:spTree>
    <p:extLst>
      <p:ext uri="{BB962C8B-B14F-4D97-AF65-F5344CB8AC3E}">
        <p14:creationId xmlns:p14="http://schemas.microsoft.com/office/powerpoint/2010/main" val="317838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DBA79A-1135-4242-8CAB-A571D3680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412" y="793779"/>
            <a:ext cx="5678285" cy="2347090"/>
          </a:xfrm>
          <a:prstGeom prst="rect">
            <a:avLst/>
          </a:prstGeom>
        </p:spPr>
      </p:pic>
      <p:sp>
        <p:nvSpPr>
          <p:cNvPr id="22" name="Oval 2">
            <a:extLst>
              <a:ext uri="{FF2B5EF4-FFF2-40B4-BE49-F238E27FC236}">
                <a16:creationId xmlns:a16="http://schemas.microsoft.com/office/drawing/2014/main" id="{A9832082-3E9D-47E8-B822-8B20BB3C4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117" y="1412081"/>
            <a:ext cx="2303462" cy="172878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id-ID" altLang="id-ID" sz="1700" b="1">
              <a:solidFill>
                <a:srgbClr val="000099"/>
              </a:solidFill>
            </a:endParaRPr>
          </a:p>
        </p:txBody>
      </p:sp>
      <p:sp>
        <p:nvSpPr>
          <p:cNvPr id="25" name="Google Shape;96;p18">
            <a:extLst>
              <a:ext uri="{FF2B5EF4-FFF2-40B4-BE49-F238E27FC236}">
                <a16:creationId xmlns:a16="http://schemas.microsoft.com/office/drawing/2014/main" id="{18E8F7B2-F58D-4C98-8334-45B23CBB2974}"/>
              </a:ext>
            </a:extLst>
          </p:cNvPr>
          <p:cNvSpPr txBox="1">
            <a:spLocks/>
          </p:cNvSpPr>
          <p:nvPr/>
        </p:nvSpPr>
        <p:spPr>
          <a:xfrm>
            <a:off x="586636" y="1727259"/>
            <a:ext cx="2020800" cy="1098431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600"/>
              <a:t>BESARNYA PENSIUN </a:t>
            </a:r>
          </a:p>
          <a:p>
            <a:pPr algn="ctr"/>
            <a:r>
              <a:rPr lang="en-US" sz="1600"/>
              <a:t>( UU No. 11 / 1969)</a:t>
            </a:r>
          </a:p>
        </p:txBody>
      </p:sp>
    </p:spTree>
    <p:extLst>
      <p:ext uri="{BB962C8B-B14F-4D97-AF65-F5344CB8AC3E}">
        <p14:creationId xmlns:p14="http://schemas.microsoft.com/office/powerpoint/2010/main" val="794791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/>
              <a:t>MULAI TMT  PENSIUN</a:t>
            </a:r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8B92926-9634-4058-9EC1-8658B8DBFDBB}"/>
              </a:ext>
            </a:extLst>
          </p:cNvPr>
          <p:cNvSpPr txBox="1">
            <a:spLocks noChangeArrowheads="1"/>
          </p:cNvSpPr>
          <p:nvPr/>
        </p:nvSpPr>
        <p:spPr>
          <a:xfrm>
            <a:off x="3519814" y="137786"/>
            <a:ext cx="5624186" cy="3825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eaLnBrk="1" hangingPunct="1"/>
            <a:r>
              <a:rPr lang="en-US" altLang="id-ID" sz="1600" b="1" dirty="0">
                <a:solidFill>
                  <a:schemeClr val="tx1">
                    <a:lumMod val="50000"/>
                  </a:schemeClr>
                </a:solidFill>
              </a:rPr>
              <a:t>PENSIUN PEGAWAI </a:t>
            </a:r>
            <a:r>
              <a:rPr lang="en-US" altLang="id-ID" sz="1600" b="1" dirty="0">
                <a:solidFill>
                  <a:srgbClr val="C00000"/>
                </a:solidFill>
              </a:rPr>
              <a:t>:</a:t>
            </a:r>
            <a:r>
              <a:rPr lang="en-US" altLang="id-ID" sz="1600" dirty="0">
                <a:solidFill>
                  <a:srgbClr val="C00000"/>
                </a:solidFill>
              </a:rPr>
              <a:t>  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id-ID" sz="1600" dirty="0">
                <a:solidFill>
                  <a:srgbClr val="C00000"/>
                </a:solidFill>
              </a:rPr>
              <a:t>  	BULAN BERIKUTNYA PNS DIBERHENTIKAN SEBAGAI PNS.</a:t>
            </a:r>
          </a:p>
          <a:p>
            <a:pPr eaLnBrk="1" hangingPunct="1"/>
            <a:endParaRPr lang="en-US" altLang="id-ID" sz="1600" dirty="0">
              <a:solidFill>
                <a:srgbClr val="FFFF00"/>
              </a:solidFill>
            </a:endParaRPr>
          </a:p>
          <a:p>
            <a:pPr eaLnBrk="1" hangingPunct="1"/>
            <a:r>
              <a:rPr lang="en-US" altLang="id-ID" sz="1600" b="1" dirty="0">
                <a:solidFill>
                  <a:schemeClr val="tx1">
                    <a:lumMod val="50000"/>
                  </a:schemeClr>
                </a:solidFill>
              </a:rPr>
              <a:t>PENSIUN JANDA/DUDA </a:t>
            </a:r>
            <a:r>
              <a:rPr lang="en-US" altLang="id-ID" sz="1600" b="1" dirty="0">
                <a:solidFill>
                  <a:srgbClr val="C00000"/>
                </a:solidFill>
              </a:rPr>
              <a:t>:</a:t>
            </a:r>
            <a:r>
              <a:rPr lang="en-US" altLang="id-ID" sz="1600" dirty="0">
                <a:solidFill>
                  <a:srgbClr val="C00000"/>
                </a:solidFill>
              </a:rPr>
              <a:t> 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id-ID" sz="1600" dirty="0">
                <a:solidFill>
                  <a:srgbClr val="C00000"/>
                </a:solidFill>
              </a:rPr>
              <a:t>   	BULAN BERIKUTNYA PNS / PENSIUNAN PNS MENINGGAL DUNIA.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id-ID" sz="1600" dirty="0"/>
              <a:t>  	(</a:t>
            </a:r>
            <a:r>
              <a:rPr lang="en-US" altLang="id-ID" sz="1600" dirty="0">
                <a:solidFill>
                  <a:schemeClr val="tx1">
                    <a:lumMod val="50000"/>
                  </a:schemeClr>
                </a:solidFill>
              </a:rPr>
              <a:t>BERHAK PENSIUN TERUSAN SELAMA 4 BULAN</a:t>
            </a:r>
            <a:r>
              <a:rPr lang="en-US" altLang="id-ID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2989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501041" y="911700"/>
            <a:ext cx="2442575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/>
            <a:r>
              <a:rPr lang="en-US" sz="2400"/>
              <a:t>BERAKHIRNYA HAK PENSIUN</a:t>
            </a:r>
            <a:endParaRPr sz="2400"/>
          </a:p>
        </p:txBody>
      </p:sp>
      <p:sp>
        <p:nvSpPr>
          <p:cNvPr id="98" name="Google Shape;98;p1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8B92926-9634-4058-9EC1-8658B8DBFDBB}"/>
              </a:ext>
            </a:extLst>
          </p:cNvPr>
          <p:cNvSpPr txBox="1">
            <a:spLocks noChangeArrowheads="1"/>
          </p:cNvSpPr>
          <p:nvPr/>
        </p:nvSpPr>
        <p:spPr>
          <a:xfrm>
            <a:off x="3620022" y="225468"/>
            <a:ext cx="4960770" cy="3825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eaLnBrk="1" hangingPunct="1"/>
            <a:r>
              <a:rPr lang="en-US" altLang="id-ID" sz="1600" b="1" dirty="0">
                <a:solidFill>
                  <a:schemeClr val="tx1">
                    <a:lumMod val="50000"/>
                  </a:schemeClr>
                </a:solidFill>
              </a:rPr>
              <a:t>PENSIUN PEGAWAI</a:t>
            </a:r>
            <a:r>
              <a:rPr lang="en-US" altLang="id-ID" sz="1600" b="1" dirty="0">
                <a:solidFill>
                  <a:srgbClr val="FF0000"/>
                </a:solidFill>
              </a:rPr>
              <a:t>:</a:t>
            </a:r>
            <a:r>
              <a:rPr lang="en-US" altLang="id-ID" sz="1600" dirty="0">
                <a:solidFill>
                  <a:srgbClr val="FF0000"/>
                </a:solidFill>
              </a:rPr>
              <a:t>                             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id-ID" sz="1600" dirty="0"/>
              <a:t>   	 </a:t>
            </a:r>
            <a:r>
              <a:rPr lang="en-US" altLang="id-ID" sz="1600" dirty="0">
                <a:solidFill>
                  <a:srgbClr val="C00000"/>
                </a:solidFill>
              </a:rPr>
              <a:t>PADA PENGHABISAN BULAN PENERIMA PENSIUN PEGAWAI MENINGGAL DUNIA.</a:t>
            </a:r>
          </a:p>
          <a:p>
            <a:pPr eaLnBrk="1" hangingPunct="1"/>
            <a:endParaRPr lang="en-US" altLang="id-ID" sz="1600" dirty="0">
              <a:solidFill>
                <a:srgbClr val="FFFF00"/>
              </a:solidFill>
            </a:endParaRPr>
          </a:p>
          <a:p>
            <a:pPr eaLnBrk="1" hangingPunct="1"/>
            <a:r>
              <a:rPr lang="en-US" altLang="id-ID" sz="1600" b="1" dirty="0">
                <a:solidFill>
                  <a:schemeClr val="tx1">
                    <a:lumMod val="50000"/>
                  </a:schemeClr>
                </a:solidFill>
              </a:rPr>
              <a:t>PENSIUN JANDA/DUDA</a:t>
            </a:r>
            <a:r>
              <a:rPr lang="en-US" altLang="id-ID" sz="1600" b="1" dirty="0">
                <a:solidFill>
                  <a:srgbClr val="C00000"/>
                </a:solidFill>
              </a:rPr>
              <a:t>:</a:t>
            </a:r>
            <a:r>
              <a:rPr lang="en-US" altLang="id-ID" sz="1600" dirty="0">
                <a:solidFill>
                  <a:srgbClr val="C00000"/>
                </a:solidFill>
              </a:rPr>
              <a:t>             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id-ID" sz="1600" dirty="0">
                <a:solidFill>
                  <a:srgbClr val="C00000"/>
                </a:solidFill>
              </a:rPr>
              <a:t>   	MENINGGAL DUNIA ATAU KAWIN LAGI.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id-ID" sz="1600" dirty="0"/>
          </a:p>
        </p:txBody>
      </p:sp>
    </p:spTree>
    <p:extLst>
      <p:ext uri="{BB962C8B-B14F-4D97-AF65-F5344CB8AC3E}">
        <p14:creationId xmlns:p14="http://schemas.microsoft.com/office/powerpoint/2010/main" val="56443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501041" y="911700"/>
            <a:ext cx="2442575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/>
            <a:r>
              <a:rPr lang="en-US" sz="2400"/>
              <a:t>PEMBATALAN HAK PENSIUN</a:t>
            </a:r>
            <a:endParaRPr sz="2400"/>
          </a:p>
        </p:txBody>
      </p:sp>
      <p:sp>
        <p:nvSpPr>
          <p:cNvPr id="98" name="Google Shape;98;p1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8B92926-9634-4058-9EC1-8658B8DBFDBB}"/>
              </a:ext>
            </a:extLst>
          </p:cNvPr>
          <p:cNvSpPr txBox="1">
            <a:spLocks noChangeArrowheads="1"/>
          </p:cNvSpPr>
          <p:nvPr/>
        </p:nvSpPr>
        <p:spPr>
          <a:xfrm>
            <a:off x="3632548" y="676405"/>
            <a:ext cx="4960770" cy="3056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id-ID" b="1" dirty="0">
                <a:solidFill>
                  <a:srgbClr val="C00000"/>
                </a:solidFill>
              </a:rPr>
              <a:t>PENSIUN JANDA/DUDA</a:t>
            </a:r>
            <a:r>
              <a:rPr lang="en-US" altLang="id-ID" b="1" dirty="0">
                <a:solidFill>
                  <a:srgbClr val="FFFF00"/>
                </a:solidFill>
              </a:rPr>
              <a:t>:</a:t>
            </a:r>
          </a:p>
          <a:p>
            <a:pPr lvl="1" eaLnBrk="1" hangingPunct="1"/>
            <a:r>
              <a:rPr lang="en-US" altLang="id-ID" dirty="0">
                <a:solidFill>
                  <a:schemeClr val="tx1">
                    <a:lumMod val="50000"/>
                  </a:schemeClr>
                </a:solidFill>
              </a:rPr>
              <a:t>MENIKAH LAGI.</a:t>
            </a:r>
          </a:p>
          <a:p>
            <a:pPr lvl="1" eaLnBrk="1" hangingPunct="1"/>
            <a:r>
              <a:rPr lang="en-US" altLang="id-ID" dirty="0">
                <a:solidFill>
                  <a:schemeClr val="tx1">
                    <a:lumMod val="50000"/>
                  </a:schemeClr>
                </a:solidFill>
              </a:rPr>
              <a:t>PERKAWINAN TERPUTUS DIBERIKAN LAGI HAK PENSIUN.    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id-ID" sz="1600" dirty="0"/>
          </a:p>
        </p:txBody>
      </p:sp>
    </p:spTree>
    <p:extLst>
      <p:ext uri="{BB962C8B-B14F-4D97-AF65-F5344CB8AC3E}">
        <p14:creationId xmlns:p14="http://schemas.microsoft.com/office/powerpoint/2010/main" val="118917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501041" y="911700"/>
            <a:ext cx="2442575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/>
            <a:r>
              <a:rPr lang="en-US" sz="2400"/>
              <a:t>HAPUSNYA HAK PENSIUN</a:t>
            </a:r>
            <a:endParaRPr sz="2400"/>
          </a:p>
        </p:txBody>
      </p:sp>
      <p:sp>
        <p:nvSpPr>
          <p:cNvPr id="98" name="Google Shape;98;p1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8B92926-9634-4058-9EC1-8658B8DBFDBB}"/>
              </a:ext>
            </a:extLst>
          </p:cNvPr>
          <p:cNvSpPr txBox="1">
            <a:spLocks noChangeArrowheads="1"/>
          </p:cNvSpPr>
          <p:nvPr/>
        </p:nvSpPr>
        <p:spPr>
          <a:xfrm>
            <a:off x="3519814" y="1182949"/>
            <a:ext cx="4960770" cy="3056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1400" b="1" dirty="0"/>
              <a:t>PENSIUN PEGAWAI</a:t>
            </a:r>
            <a:r>
              <a:rPr lang="en-US" sz="1400" b="1" dirty="0">
                <a:solidFill>
                  <a:srgbClr val="FFFF00"/>
                </a:solidFill>
              </a:rPr>
              <a:t>: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TANPA IJIN PEMERINTAH MENJADI TENTARA/PEGAWAI NEGERI ASING</a:t>
            </a:r>
            <a:r>
              <a:rPr lang="id-ID" sz="1400" dirty="0">
                <a:solidFill>
                  <a:schemeClr val="tx1">
                    <a:lumMod val="50000"/>
                  </a:schemeClr>
                </a:solidFill>
              </a:rPr>
              <a:t>/BERPINDAH MJD WARGA NEGARA ASING.</a:t>
            </a:r>
            <a:endParaRPr lang="en-US" sz="1400" dirty="0">
              <a:solidFill>
                <a:schemeClr val="tx1">
                  <a:lumMod val="50000"/>
                </a:schemeClr>
              </a:solidFill>
            </a:endParaRPr>
          </a:p>
          <a:p>
            <a:pPr marL="640080" lvl="1" indent="-246888">
              <a:buFont typeface="Wingdings 2"/>
              <a:buChar char=""/>
              <a:defRPr/>
            </a:pP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MELAKUKAN TINDAKAN/ TERLIBAT GERAKAN YG BERTENTANGAN DENGAN DASAR NEGARA PANCASILA.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KETERANGAN YG DIAJUKAN SEBAGAI BAHAN MEMPEROLEH PENSIUN TIDAK BENAR.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1400" b="1" dirty="0">
                <a:solidFill>
                  <a:schemeClr val="tx1">
                    <a:lumMod val="50000"/>
                  </a:schemeClr>
                </a:solidFill>
              </a:rPr>
              <a:t>PENSIUN JANDA/DUDA: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MELAKUKAN TINDAKAN/ TERLIBAT GERAKAN YG BERTENTANGAN DENGAN DASAR NEGARA PANCASILA.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KETERANGAN YG DIAJUKAN SEBAGAI BAHAN MEMPEROLEH PENSIUN TIDAK BENAR. 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id-ID" sz="1400" dirty="0"/>
          </a:p>
        </p:txBody>
      </p:sp>
    </p:spTree>
    <p:extLst>
      <p:ext uri="{BB962C8B-B14F-4D97-AF65-F5344CB8AC3E}">
        <p14:creationId xmlns:p14="http://schemas.microsoft.com/office/powerpoint/2010/main" val="271394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700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/>
            <a:r>
              <a:rPr lang="en-US"/>
              <a:t>JAMINAN UNTUK PINJAMAN</a:t>
            </a:r>
          </a:p>
        </p:txBody>
      </p:sp>
      <p:sp>
        <p:nvSpPr>
          <p:cNvPr id="117" name="Google Shape;117;p2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B75CF5BF-4351-411F-B8B8-E806A5B7C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2340" y="1059418"/>
            <a:ext cx="5073041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44500" indent="-444500">
              <a:lnSpc>
                <a:spcPct val="90000"/>
              </a:lnSpc>
              <a:buClr>
                <a:schemeClr val="accent3"/>
              </a:buClr>
              <a:buFont typeface="Wingdings 2"/>
              <a:buChar char=""/>
              <a:defRPr/>
            </a:pPr>
            <a:endParaRPr lang="en-US" sz="2800" dirty="0"/>
          </a:p>
          <a:p>
            <a:pPr marL="444500" indent="-444500">
              <a:lnSpc>
                <a:spcPct val="90000"/>
              </a:lnSpc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800" b="1" dirty="0">
                <a:solidFill>
                  <a:srgbClr val="C00000"/>
                </a:solidFill>
              </a:rPr>
              <a:t>SK PENSIUN MENURUT UU DAPAT DIJAMINKAN DI BANK Y</a:t>
            </a:r>
            <a:r>
              <a:rPr lang="id-ID" sz="2800" b="1" dirty="0">
                <a:solidFill>
                  <a:srgbClr val="C00000"/>
                </a:solidFill>
              </a:rPr>
              <a:t>ANG DI</a:t>
            </a:r>
            <a:r>
              <a:rPr lang="en-US" sz="2800" b="1" dirty="0">
                <a:solidFill>
                  <a:srgbClr val="C00000"/>
                </a:solidFill>
              </a:rPr>
              <a:t>TUNJUK MENKEU.</a:t>
            </a:r>
          </a:p>
        </p:txBody>
      </p:sp>
    </p:spTree>
    <p:extLst>
      <p:ext uri="{BB962C8B-B14F-4D97-AF65-F5344CB8AC3E}">
        <p14:creationId xmlns:p14="http://schemas.microsoft.com/office/powerpoint/2010/main" val="2728592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050E5"/>
            </a:gs>
            <a:gs pos="100000">
              <a:srgbClr val="C833FF"/>
            </a:gs>
          </a:gsLst>
          <a:lin ang="5400012" scaled="0"/>
        </a:gra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ctrTitle"/>
          </p:nvPr>
        </p:nvSpPr>
        <p:spPr>
          <a:xfrm>
            <a:off x="2169925" y="609451"/>
            <a:ext cx="48042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/>
              <a:t>PASCA PENSIUN</a:t>
            </a:r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subTitle" idx="1"/>
          </p:nvPr>
        </p:nvSpPr>
        <p:spPr>
          <a:xfrm>
            <a:off x="2694582" y="4637404"/>
            <a:ext cx="5283061" cy="43094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>
              <a:spcAft>
                <a:spcPts val="1000"/>
              </a:spcAft>
            </a:pPr>
            <a:r>
              <a:rPr lang="en-US" sz="2400" b="1">
                <a:solidFill>
                  <a:srgbClr val="FF0000"/>
                </a:solidFill>
              </a:rPr>
              <a:t>YG PERLU DIPERHATIKAN !!!!!!!!!!</a:t>
            </a:r>
            <a:endParaRPr sz="2400">
              <a:solidFill>
                <a:srgbClr val="FF0000"/>
              </a:solidFill>
            </a:endParaRPr>
          </a:p>
        </p:txBody>
      </p:sp>
      <p:pic>
        <p:nvPicPr>
          <p:cNvPr id="4" name="Picture 2" descr="C:\Users\user\Documents\gambar gambar\pensiunan 1.jpg">
            <a:extLst>
              <a:ext uri="{FF2B5EF4-FFF2-40B4-BE49-F238E27FC236}">
                <a16:creationId xmlns:a16="http://schemas.microsoft.com/office/drawing/2014/main" id="{2C7F426E-7FA4-41F0-92B6-CC0E30EDE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582" y="1379876"/>
            <a:ext cx="4147114" cy="2628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8B92926-9634-4058-9EC1-8658B8DBFDBB}"/>
              </a:ext>
            </a:extLst>
          </p:cNvPr>
          <p:cNvSpPr txBox="1">
            <a:spLocks noChangeArrowheads="1"/>
          </p:cNvSpPr>
          <p:nvPr/>
        </p:nvSpPr>
        <p:spPr>
          <a:xfrm>
            <a:off x="3882868" y="1878905"/>
            <a:ext cx="4960770" cy="2347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indent="0">
              <a:buClr>
                <a:schemeClr val="accent3"/>
              </a:buClr>
              <a:buNone/>
              <a:defRPr/>
            </a:pPr>
            <a:r>
              <a:rPr lang="en-US" sz="1400" b="1" dirty="0">
                <a:solidFill>
                  <a:schemeClr val="tx1">
                    <a:lumMod val="50000"/>
                  </a:schemeClr>
                </a:solidFill>
              </a:rPr>
              <a:t>PENDAFTARAN ISTRI/ SUAMI/ ANAK  YG BERHAK MENERIMA PENSIUN JANDA/ DUDA: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1400" b="1" dirty="0">
                <a:solidFill>
                  <a:schemeClr val="tx1">
                    <a:lumMod val="50000"/>
                  </a:schemeClr>
                </a:solidFill>
              </a:rPr>
              <a:t>HARUS DILAKUKAN OLEH PENERIMA PENS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1400" b="1" dirty="0">
                <a:solidFill>
                  <a:schemeClr val="tx1">
                    <a:lumMod val="50000"/>
                  </a:schemeClr>
                </a:solidFill>
              </a:rPr>
              <a:t>LEBIH DARI SEORANG ISTRI, HARUS SEPENGETAHUAN TIAP-TIAP ISTRI YG DIDAFTARKAN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1400" b="1" dirty="0">
                <a:solidFill>
                  <a:schemeClr val="tx1">
                    <a:lumMod val="50000"/>
                  </a:schemeClr>
                </a:solidFill>
              </a:rPr>
              <a:t>ANAK-ANAK PENERIMA PENS DARI PERKAWINANNYA DG ISTRI (ISTRI-ISTRI)/ SUAMI YG DIDAFTAR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1400" b="1" dirty="0">
                <a:solidFill>
                  <a:schemeClr val="tx1">
                    <a:lumMod val="50000"/>
                  </a:schemeClr>
                </a:solidFill>
              </a:rPr>
              <a:t>ANAK-ANAK PENERIMA PENS PEGAWAI WANITA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1400" b="1" dirty="0">
                <a:solidFill>
                  <a:schemeClr val="tx1">
                    <a:lumMod val="50000"/>
                  </a:schemeClr>
                </a:solidFill>
              </a:rPr>
              <a:t>ANAK YG DILAHIRKAN SELAMBAT-LAMBATNYA 300 HR SETLH PERKAWINAN ITU TERPUTUS</a:t>
            </a:r>
          </a:p>
          <a:p>
            <a:pPr marL="0" indent="0">
              <a:buClr>
                <a:schemeClr val="accent3"/>
              </a:buClr>
              <a:buNone/>
              <a:defRPr/>
            </a:pPr>
            <a:r>
              <a:rPr lang="en-US" sz="1400" b="1" dirty="0">
                <a:solidFill>
                  <a:schemeClr val="tx1">
                    <a:lumMod val="50000"/>
                  </a:schemeClr>
                </a:solidFill>
              </a:rPr>
              <a:t>PENDAFTARAN HARUS DILAKUKAN DALAM 1 TAHUN SESUDAH PERKAWINAN/KELAHIRAN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id-ID" sz="14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6250FF-2265-4B5C-B1DA-70C509583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432" y="94550"/>
            <a:ext cx="262443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sz="3200" b="1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A/2/69/PENS</a:t>
            </a:r>
            <a:endParaRPr lang="en-US" sz="3200" b="1" dirty="0"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4B14010-A90E-4154-8B46-2399AA6A4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6188" y="186913"/>
            <a:ext cx="40687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d-ID" sz="2000" dirty="0">
                <a:solidFill>
                  <a:schemeClr val="tx1">
                    <a:lumMod val="50000"/>
                  </a:schemeClr>
                </a:solidFill>
              </a:rPr>
              <a:t>&gt;&gt;&gt; PENDAFTARAN KELUARGA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4F84E6-DC6D-472E-A453-1E53C724473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310" y="972854"/>
            <a:ext cx="1220244" cy="15924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7303655-01C8-4CD9-A27D-6B62FC5D8F0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45563" y="2670531"/>
            <a:ext cx="1430148" cy="14301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rved Right Arrow 8">
            <a:extLst>
              <a:ext uri="{FF2B5EF4-FFF2-40B4-BE49-F238E27FC236}">
                <a16:creationId xmlns:a16="http://schemas.microsoft.com/office/drawing/2014/main" id="{E34B272A-E5B9-4EAD-A255-C8A9989A976F}"/>
              </a:ext>
            </a:extLst>
          </p:cNvPr>
          <p:cNvSpPr/>
          <p:nvPr/>
        </p:nvSpPr>
        <p:spPr>
          <a:xfrm>
            <a:off x="801232" y="2850943"/>
            <a:ext cx="457200" cy="6858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43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700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>
            <a:spLocks noGrp="1"/>
          </p:cNvSpPr>
          <p:nvPr>
            <p:ph type="body" idx="1"/>
          </p:nvPr>
        </p:nvSpPr>
        <p:spPr>
          <a:xfrm>
            <a:off x="3844325" y="805325"/>
            <a:ext cx="4898842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>
              <a:buNone/>
            </a:pP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PENSIUN POKOK: PENSIUNAN PNS DAN JANDA/DUDANYA DISESUAIKAN SESUAI DG PERATURAN GAJI PNS DAN PERATURAN TENTANG PENYESUAIAN PENPOKNYA </a:t>
            </a:r>
          </a:p>
          <a:p>
            <a:pPr marL="0" lvl="0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b="1" dirty="0" err="1">
                <a:solidFill>
                  <a:srgbClr val="FF0000"/>
                </a:solidFill>
              </a:rPr>
              <a:t>Mulai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tahun</a:t>
            </a:r>
            <a:r>
              <a:rPr lang="en-US" b="1" dirty="0">
                <a:solidFill>
                  <a:srgbClr val="FF0000"/>
                </a:solidFill>
              </a:rPr>
              <a:t> 2014 BKN </a:t>
            </a:r>
            <a:r>
              <a:rPr lang="en-US" b="1" dirty="0" err="1">
                <a:solidFill>
                  <a:srgbClr val="FF0000"/>
                </a:solidFill>
              </a:rPr>
              <a:t>tidak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mengeluarkan</a:t>
            </a:r>
            <a:r>
              <a:rPr lang="en-US" b="1" dirty="0">
                <a:solidFill>
                  <a:srgbClr val="FF0000"/>
                </a:solidFill>
              </a:rPr>
              <a:t> SK </a:t>
            </a:r>
            <a:r>
              <a:rPr lang="en-US" b="1" dirty="0" err="1">
                <a:solidFill>
                  <a:srgbClr val="FF0000"/>
                </a:solidFill>
              </a:rPr>
              <a:t>Inpassing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Pensiun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secara</a:t>
            </a:r>
            <a:r>
              <a:rPr lang="en-US" b="1" dirty="0">
                <a:solidFill>
                  <a:srgbClr val="FF0000"/>
                </a:solidFill>
              </a:rPr>
              <a:t> personal </a:t>
            </a:r>
          </a:p>
        </p:txBody>
      </p:sp>
      <p:sp>
        <p:nvSpPr>
          <p:cNvPr id="115" name="Google Shape;115;p20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defRPr/>
            </a:pPr>
            <a:r>
              <a:rPr lang="en-US" sz="2400"/>
              <a:t>SK INPASSING</a:t>
            </a:r>
            <a:endParaRPr lang="en-US" sz="2400" dirty="0"/>
          </a:p>
        </p:txBody>
      </p:sp>
      <p:sp>
        <p:nvSpPr>
          <p:cNvPr id="117" name="Google Shape;117;p2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6" name="Google Shape;115;p20">
            <a:extLst>
              <a:ext uri="{FF2B5EF4-FFF2-40B4-BE49-F238E27FC236}">
                <a16:creationId xmlns:a16="http://schemas.microsoft.com/office/drawing/2014/main" id="{18682C6B-29C9-4DDA-AA0D-4D76A4074749}"/>
              </a:ext>
            </a:extLst>
          </p:cNvPr>
          <p:cNvSpPr txBox="1">
            <a:spLocks/>
          </p:cNvSpPr>
          <p:nvPr/>
        </p:nvSpPr>
        <p:spPr>
          <a:xfrm>
            <a:off x="3844325" y="71844"/>
            <a:ext cx="4689852" cy="839856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algn="ctr"/>
            <a:br>
              <a:rPr lang="en-US" sz="2000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50000"/>
                  </a:schemeClr>
                </a:solidFill>
              </a:rPr>
              <a:t>PENYESUAIAN PENPOK</a:t>
            </a:r>
            <a:br>
              <a:rPr lang="en-US" sz="2000" dirty="0">
                <a:solidFill>
                  <a:schemeClr val="tx1">
                    <a:lumMod val="50000"/>
                  </a:schemeClr>
                </a:solidFill>
              </a:rPr>
            </a:br>
            <a:endParaRPr lang="en-US" sz="20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872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700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>
            <a:spLocks noGrp="1"/>
          </p:cNvSpPr>
          <p:nvPr>
            <p:ph type="body" idx="1"/>
          </p:nvPr>
        </p:nvSpPr>
        <p:spPr>
          <a:xfrm>
            <a:off x="3856092" y="667538"/>
            <a:ext cx="4898842" cy="3433975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285750" indent="-285750"/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MENYIMPAN DATA PENSIUN SECARA LENGKAP, TERTIB, DAN RAPI</a:t>
            </a:r>
          </a:p>
          <a:p>
            <a:pPr marL="285750" indent="-285750"/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MEMBERITAHUKAN HAL-HAL TENTANG PERLUNYA DATA-DATA PENSIUN  KPD ISTRI ATAU KELUARGA, UTK KEMUDAHAN PENGURUSAN PENSIUN JANDA/ DUDA DAN LAINNYA</a:t>
            </a:r>
          </a:p>
        </p:txBody>
      </p:sp>
      <p:sp>
        <p:nvSpPr>
          <p:cNvPr id="115" name="Google Shape;115;p20"/>
          <p:cNvSpPr txBox="1">
            <a:spLocks noGrp="1"/>
          </p:cNvSpPr>
          <p:nvPr>
            <p:ph type="title"/>
          </p:nvPr>
        </p:nvSpPr>
        <p:spPr>
          <a:xfrm>
            <a:off x="463463" y="911700"/>
            <a:ext cx="2442575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defRPr/>
            </a:pPr>
            <a:br>
              <a:rPr lang="en-US" sz="2400"/>
            </a:br>
            <a:r>
              <a:rPr lang="en-US" sz="2400"/>
              <a:t>TERTIB ADMINISTRASI PENSIUN</a:t>
            </a:r>
            <a:br>
              <a:rPr lang="en-US" sz="2400"/>
            </a:br>
            <a:endParaRPr lang="en-US" sz="2400" dirty="0"/>
          </a:p>
        </p:txBody>
      </p:sp>
      <p:sp>
        <p:nvSpPr>
          <p:cNvPr id="117" name="Google Shape;117;p2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87863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700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>
            <a:spLocks noGrp="1"/>
          </p:cNvSpPr>
          <p:nvPr>
            <p:ph type="title"/>
          </p:nvPr>
        </p:nvSpPr>
        <p:spPr>
          <a:xfrm>
            <a:off x="463463" y="911700"/>
            <a:ext cx="2442575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defRPr/>
            </a:pPr>
            <a:br>
              <a:rPr lang="en-US" sz="2400" dirty="0"/>
            </a:br>
            <a:r>
              <a:rPr lang="en-US" sz="2000" dirty="0"/>
              <a:t>PERMASALAHAN </a:t>
            </a:r>
            <a:r>
              <a:rPr lang="id-ID" sz="2000" dirty="0"/>
              <a:t>PENETAPAN PERTEK &amp; SK PENSIUN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117" name="Google Shape;117;p2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5" name="Google Shape;114;p20"/>
          <p:cNvSpPr txBox="1">
            <a:spLocks noGrp="1"/>
          </p:cNvSpPr>
          <p:nvPr>
            <p:ph type="body" idx="1"/>
          </p:nvPr>
        </p:nvSpPr>
        <p:spPr>
          <a:xfrm>
            <a:off x="3666452" y="284205"/>
            <a:ext cx="5362832" cy="4465646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342900">
              <a:buClrTx/>
              <a:buSzPct val="100000"/>
              <a:buFont typeface="+mj-lt"/>
              <a:buAutoNum type="arabicPeriod"/>
              <a:defRPr/>
            </a:pPr>
            <a:r>
              <a:rPr lang="id-ID" sz="1500" dirty="0">
                <a:solidFill>
                  <a:schemeClr val="tx1">
                    <a:lumMod val="50000"/>
                  </a:schemeClr>
                </a:solidFill>
              </a:rPr>
              <a:t>DPCP tidak valid, khususnya data keluarga.</a:t>
            </a:r>
          </a:p>
          <a:p>
            <a:pPr marL="342900">
              <a:buClrTx/>
              <a:buSzPct val="100000"/>
              <a:buFont typeface="+mj-lt"/>
              <a:buAutoNum type="arabicPeriod"/>
              <a:defRPr/>
            </a:pPr>
            <a:r>
              <a:rPr lang="id-ID" sz="1500" dirty="0">
                <a:solidFill>
                  <a:srgbClr val="FF0000"/>
                </a:solidFill>
              </a:rPr>
              <a:t>Anak yang dimasukkan dalam daftar penerima warisan pensiun  bukan anak kandung.</a:t>
            </a:r>
          </a:p>
          <a:p>
            <a:pPr marL="342900">
              <a:buClrTx/>
              <a:buSzPct val="100000"/>
              <a:buFont typeface="+mj-lt"/>
              <a:buAutoNum type="arabicPeriod"/>
              <a:defRPr/>
            </a:pPr>
            <a:r>
              <a:rPr lang="id-ID" sz="1500" dirty="0">
                <a:solidFill>
                  <a:schemeClr val="tx1">
                    <a:lumMod val="50000"/>
                  </a:schemeClr>
                </a:solidFill>
              </a:rPr>
              <a:t>Isteri PNS yang melahirkan pada usia diatas 45 tahun.</a:t>
            </a:r>
          </a:p>
          <a:p>
            <a:pPr marL="342900">
              <a:buClrTx/>
              <a:buSzPct val="100000"/>
              <a:buFont typeface="+mj-lt"/>
              <a:buAutoNum type="arabicPeriod"/>
              <a:defRPr/>
            </a:pPr>
            <a:r>
              <a:rPr lang="id-ID" sz="1500" dirty="0">
                <a:solidFill>
                  <a:srgbClr val="FF0000"/>
                </a:solidFill>
              </a:rPr>
              <a:t>Jika masih ada PNS yang berstatus  penugasan sebelum BUP agar dikembalikan terlebih dahulu pada instansi induk atau dipindahkan dengan mekanisme PWK/PI ke Instansi yg menerima penugasan.</a:t>
            </a:r>
          </a:p>
          <a:p>
            <a:pPr marL="342900">
              <a:buClrTx/>
              <a:buSzPct val="100000"/>
              <a:buFont typeface="+mj-lt"/>
              <a:buAutoNum type="arabicPeriod"/>
              <a:defRPr/>
            </a:pPr>
            <a:r>
              <a:rPr lang="id-ID" sz="1500" dirty="0">
                <a:solidFill>
                  <a:schemeClr val="tx1">
                    <a:lumMod val="50000"/>
                  </a:schemeClr>
                </a:solidFill>
              </a:rPr>
              <a:t>Pemberhentian karena PNS tidak meninggalkan keluarga (punah) tidak menjadi kewenangan BKN.</a:t>
            </a:r>
          </a:p>
          <a:p>
            <a:pPr marL="342900">
              <a:buClrTx/>
              <a:buSzPct val="100000"/>
              <a:buFont typeface="+mj-lt"/>
              <a:buAutoNum type="arabicPeriod"/>
              <a:defRPr/>
            </a:pPr>
            <a:r>
              <a:rPr lang="id-ID" sz="1500" dirty="0">
                <a:solidFill>
                  <a:srgbClr val="FF0000"/>
                </a:solidFill>
              </a:rPr>
              <a:t>SK Pensiun hilang, tidak diterbitkan petikan kedua, namun diberikan autentifikasi (legalisir) terhadap salinan SK Pensiun.</a:t>
            </a:r>
          </a:p>
        </p:txBody>
      </p:sp>
    </p:spTree>
    <p:extLst>
      <p:ext uri="{BB962C8B-B14F-4D97-AF65-F5344CB8AC3E}">
        <p14:creationId xmlns:p14="http://schemas.microsoft.com/office/powerpoint/2010/main" val="2061692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700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>
            <a:spLocks noGrp="1"/>
          </p:cNvSpPr>
          <p:nvPr>
            <p:ph type="title"/>
          </p:nvPr>
        </p:nvSpPr>
        <p:spPr>
          <a:xfrm>
            <a:off x="463463" y="911700"/>
            <a:ext cx="2442575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defRPr/>
            </a:pPr>
            <a:r>
              <a:rPr lang="en-US" sz="2400" dirty="0" err="1"/>
              <a:t>Lanjutan</a:t>
            </a:r>
            <a:r>
              <a:rPr lang="id-ID" sz="2400" dirty="0"/>
              <a:t> (1)</a:t>
            </a:r>
            <a:endParaRPr lang="en-US" sz="2400" dirty="0"/>
          </a:p>
        </p:txBody>
      </p:sp>
      <p:sp>
        <p:nvSpPr>
          <p:cNvPr id="117" name="Google Shape;117;p2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sp>
        <p:nvSpPr>
          <p:cNvPr id="5" name="Google Shape;114;p20"/>
          <p:cNvSpPr txBox="1">
            <a:spLocks noGrp="1"/>
          </p:cNvSpPr>
          <p:nvPr>
            <p:ph type="body" idx="1"/>
          </p:nvPr>
        </p:nvSpPr>
        <p:spPr>
          <a:xfrm>
            <a:off x="3577365" y="573317"/>
            <a:ext cx="5362832" cy="4373334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342900">
              <a:buClrTx/>
              <a:buSzPct val="100000"/>
              <a:buFont typeface="+mj-lt"/>
              <a:buAutoNum type="arabicPeriod" startAt="7"/>
              <a:defRPr/>
            </a:pP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Apabila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terdapat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Perbedaan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tanggal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lahir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, NIP,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Nama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dalam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SAPK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dengan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SK CPNS agar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segera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diajukan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perbaikan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jangan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menjelang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pensiun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baru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diajukan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perbaikan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.</a:t>
            </a:r>
            <a:endParaRPr lang="id-ID" sz="1600" dirty="0">
              <a:solidFill>
                <a:schemeClr val="tx1">
                  <a:lumMod val="50000"/>
                </a:schemeClr>
              </a:solidFill>
            </a:endParaRPr>
          </a:p>
          <a:p>
            <a:pPr marL="342900">
              <a:buClrTx/>
              <a:buSzPct val="100000"/>
              <a:buFont typeface="+mj-lt"/>
              <a:buAutoNum type="arabicPeriod" startAt="7"/>
              <a:defRPr/>
            </a:pPr>
            <a:r>
              <a:rPr lang="en-US" sz="1600" dirty="0" err="1">
                <a:solidFill>
                  <a:srgbClr val="FF0000"/>
                </a:solidFill>
              </a:rPr>
              <a:t>Bagi</a:t>
            </a:r>
            <a:r>
              <a:rPr lang="en-US" sz="1600" dirty="0">
                <a:solidFill>
                  <a:srgbClr val="FF0000"/>
                </a:solidFill>
              </a:rPr>
              <a:t> PNS yang </a:t>
            </a:r>
            <a:r>
              <a:rPr lang="en-US" sz="1600" dirty="0" err="1">
                <a:solidFill>
                  <a:srgbClr val="FF0000"/>
                </a:solidFill>
              </a:rPr>
              <a:t>akan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naik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pangkat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berdekatan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dengan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usul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pensiun</a:t>
            </a:r>
            <a:r>
              <a:rPr lang="en-US" sz="1600" dirty="0">
                <a:solidFill>
                  <a:srgbClr val="FF0000"/>
                </a:solidFill>
              </a:rPr>
              <a:t>, agar </a:t>
            </a:r>
            <a:r>
              <a:rPr lang="en-US" sz="1600" dirty="0" err="1">
                <a:solidFill>
                  <a:srgbClr val="FF0000"/>
                </a:solidFill>
              </a:rPr>
              <a:t>diusulkan</a:t>
            </a:r>
            <a:r>
              <a:rPr lang="en-US" sz="1600" dirty="0">
                <a:solidFill>
                  <a:srgbClr val="FF0000"/>
                </a:solidFill>
              </a:rPr>
              <a:t> KP-</a:t>
            </a:r>
            <a:r>
              <a:rPr lang="en-US" sz="1600" dirty="0" err="1">
                <a:solidFill>
                  <a:srgbClr val="FF0000"/>
                </a:solidFill>
              </a:rPr>
              <a:t>nya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terlebih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dahulu</a:t>
            </a:r>
            <a:r>
              <a:rPr lang="en-US" sz="1600" dirty="0">
                <a:solidFill>
                  <a:srgbClr val="FF0000"/>
                </a:solidFill>
              </a:rPr>
              <a:t>.</a:t>
            </a:r>
            <a:endParaRPr lang="id-ID" sz="1600" dirty="0">
              <a:solidFill>
                <a:srgbClr val="FF0000"/>
              </a:solidFill>
            </a:endParaRPr>
          </a:p>
          <a:p>
            <a:pPr marL="342900">
              <a:buClrTx/>
              <a:buSzPct val="100000"/>
              <a:buFont typeface="+mj-lt"/>
              <a:buAutoNum type="arabicPeriod" startAt="7"/>
              <a:defRPr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PNS yang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tidak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menanggung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isteri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/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suami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karena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sama-sama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PNS,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tetap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memasukkan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data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keluarga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secara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lengkap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.</a:t>
            </a:r>
            <a:endParaRPr lang="id-ID" sz="1600" dirty="0">
              <a:solidFill>
                <a:schemeClr val="tx1">
                  <a:lumMod val="50000"/>
                </a:schemeClr>
              </a:solidFill>
            </a:endParaRPr>
          </a:p>
          <a:p>
            <a:pPr marL="342900">
              <a:buClrTx/>
              <a:buSzPct val="100000"/>
              <a:buFont typeface="+mj-lt"/>
              <a:buAutoNum type="arabicPeriod" startAt="7"/>
              <a:defRPr/>
            </a:pPr>
            <a:r>
              <a:rPr lang="en-US" sz="1600" dirty="0" err="1">
                <a:solidFill>
                  <a:srgbClr val="FF0000"/>
                </a:solidFill>
              </a:rPr>
              <a:t>Anak</a:t>
            </a:r>
            <a:r>
              <a:rPr lang="en-US" sz="1600" dirty="0">
                <a:solidFill>
                  <a:srgbClr val="FF0000"/>
                </a:solidFill>
              </a:rPr>
              <a:t> yang </a:t>
            </a:r>
            <a:r>
              <a:rPr lang="en-US" sz="1600" dirty="0" err="1">
                <a:solidFill>
                  <a:srgbClr val="FF0000"/>
                </a:solidFill>
              </a:rPr>
              <a:t>dimasukkan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dalam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Surat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Keputusan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Pensiun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adalah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semua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anak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kandung</a:t>
            </a:r>
            <a:r>
              <a:rPr lang="en-US" sz="1600" dirty="0">
                <a:solidFill>
                  <a:srgbClr val="FF0000"/>
                </a:solidFill>
              </a:rPr>
              <a:t> yang </a:t>
            </a:r>
            <a:r>
              <a:rPr lang="en-US" sz="1600" dirty="0" err="1">
                <a:solidFill>
                  <a:srgbClr val="FF0000"/>
                </a:solidFill>
              </a:rPr>
              <a:t>belum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berusia</a:t>
            </a:r>
            <a:r>
              <a:rPr lang="en-US" sz="1600" dirty="0">
                <a:solidFill>
                  <a:srgbClr val="FF0000"/>
                </a:solidFill>
              </a:rPr>
              <a:t> 25 </a:t>
            </a:r>
            <a:r>
              <a:rPr lang="en-US" sz="1600" dirty="0" err="1">
                <a:solidFill>
                  <a:srgbClr val="FF0000"/>
                </a:solidFill>
              </a:rPr>
              <a:t>th</a:t>
            </a:r>
            <a:r>
              <a:rPr lang="en-US" sz="1600" dirty="0">
                <a:solidFill>
                  <a:srgbClr val="FF0000"/>
                </a:solidFill>
              </a:rPr>
              <a:t>, </a:t>
            </a:r>
            <a:r>
              <a:rPr lang="en-US" sz="1600" dirty="0" err="1">
                <a:solidFill>
                  <a:srgbClr val="FF0000"/>
                </a:solidFill>
              </a:rPr>
              <a:t>belum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menikah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dan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belum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bekerja</a:t>
            </a:r>
            <a:r>
              <a:rPr lang="en-US" sz="1600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23516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700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>
            <a:spLocks noGrp="1"/>
          </p:cNvSpPr>
          <p:nvPr>
            <p:ph type="title"/>
          </p:nvPr>
        </p:nvSpPr>
        <p:spPr>
          <a:xfrm>
            <a:off x="463463" y="911700"/>
            <a:ext cx="2442575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defRPr/>
            </a:pPr>
            <a:r>
              <a:rPr lang="en-US" sz="2400" dirty="0" err="1"/>
              <a:t>Lanjutan</a:t>
            </a:r>
            <a:r>
              <a:rPr lang="id-ID" sz="2400" dirty="0"/>
              <a:t> (2)</a:t>
            </a:r>
            <a:endParaRPr lang="en-US" sz="2400" dirty="0"/>
          </a:p>
        </p:txBody>
      </p:sp>
      <p:sp>
        <p:nvSpPr>
          <p:cNvPr id="117" name="Google Shape;117;p2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 dirty="0"/>
          </a:p>
        </p:txBody>
      </p:sp>
      <p:sp>
        <p:nvSpPr>
          <p:cNvPr id="5" name="Google Shape;114;p20"/>
          <p:cNvSpPr txBox="1">
            <a:spLocks noGrp="1"/>
          </p:cNvSpPr>
          <p:nvPr>
            <p:ph type="body" idx="1"/>
          </p:nvPr>
        </p:nvSpPr>
        <p:spPr>
          <a:xfrm>
            <a:off x="3558746" y="222422"/>
            <a:ext cx="5362832" cy="4724229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342900">
              <a:buClrTx/>
              <a:buSzPct val="100000"/>
              <a:buFont typeface="+mj-lt"/>
              <a:buAutoNum type="arabicPeriod" startAt="11"/>
              <a:defRPr/>
            </a:pP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SK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Pensiun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bersifat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otomatis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apabila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penerima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pensiun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pegawai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meninggal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dapat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diturunkan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kepada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isteri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/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suami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maupun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anaknya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tanpa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merubah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SK (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melapor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ke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PT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Taspen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dg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membawa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surat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kematian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).</a:t>
            </a:r>
            <a:endParaRPr lang="id-ID" sz="1400" dirty="0">
              <a:solidFill>
                <a:schemeClr val="tx1">
                  <a:lumMod val="50000"/>
                </a:schemeClr>
              </a:solidFill>
            </a:endParaRPr>
          </a:p>
          <a:p>
            <a:pPr marL="342900">
              <a:buClrTx/>
              <a:buSzPct val="100000"/>
              <a:buFont typeface="+mj-lt"/>
              <a:buAutoNum type="arabicPeriod" startAt="11"/>
              <a:defRPr/>
            </a:pPr>
            <a:r>
              <a:rPr lang="en-US" sz="1400" dirty="0" err="1">
                <a:solidFill>
                  <a:srgbClr val="FF0000"/>
                </a:solidFill>
              </a:rPr>
              <a:t>Pendaftaran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keluarga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karena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melakukan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pernikahan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maupun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mempunyai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anak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pada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masa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pensiun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dilakukan</a:t>
            </a:r>
            <a:r>
              <a:rPr lang="en-US" sz="1400" dirty="0">
                <a:solidFill>
                  <a:srgbClr val="FF0000"/>
                </a:solidFill>
              </a:rPr>
              <a:t>  1 </a:t>
            </a:r>
            <a:r>
              <a:rPr lang="en-US" sz="1400" dirty="0" err="1">
                <a:solidFill>
                  <a:srgbClr val="FF0000"/>
                </a:solidFill>
              </a:rPr>
              <a:t>tahun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sejak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terjadinya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pernikahan</a:t>
            </a:r>
            <a:r>
              <a:rPr lang="en-US" sz="1400" dirty="0">
                <a:solidFill>
                  <a:srgbClr val="FF0000"/>
                </a:solidFill>
              </a:rPr>
              <a:t>/</a:t>
            </a:r>
            <a:r>
              <a:rPr lang="en-US" sz="1400" dirty="0" err="1">
                <a:solidFill>
                  <a:srgbClr val="FF0000"/>
                </a:solidFill>
              </a:rPr>
              <a:t>kelahiran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sampai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dengan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diterimanya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usul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pendaftaran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keluarga</a:t>
            </a:r>
            <a:r>
              <a:rPr lang="en-US" sz="1400" dirty="0">
                <a:solidFill>
                  <a:srgbClr val="FF0000"/>
                </a:solidFill>
              </a:rPr>
              <a:t> di PT </a:t>
            </a:r>
            <a:r>
              <a:rPr lang="en-US" sz="1400" dirty="0" err="1">
                <a:solidFill>
                  <a:srgbClr val="FF0000"/>
                </a:solidFill>
              </a:rPr>
              <a:t>Taspen</a:t>
            </a:r>
            <a:r>
              <a:rPr lang="en-US" sz="1400" dirty="0">
                <a:solidFill>
                  <a:srgbClr val="FF0000"/>
                </a:solidFill>
              </a:rPr>
              <a:t>.</a:t>
            </a:r>
            <a:endParaRPr lang="id-ID" sz="1400" dirty="0">
              <a:solidFill>
                <a:srgbClr val="FF0000"/>
              </a:solidFill>
            </a:endParaRPr>
          </a:p>
          <a:p>
            <a:pPr marL="342900">
              <a:buClrTx/>
              <a:buSzPct val="100000"/>
              <a:buFont typeface="+mj-lt"/>
              <a:buAutoNum type="arabicPeriod" startAt="11"/>
              <a:defRPr/>
            </a:pP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Pensiun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Janda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yang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telah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terbagi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2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dengan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janda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/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anak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kandung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dari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isteri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sah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PNS/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Pensiunan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apabila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salah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satu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fihak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sudah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meninggal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/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dewasa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tidak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dapat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kembali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utuh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(36%).</a:t>
            </a:r>
            <a:endParaRPr lang="id-ID" sz="1400" dirty="0">
              <a:solidFill>
                <a:schemeClr val="tx1">
                  <a:lumMod val="50000"/>
                </a:schemeClr>
              </a:solidFill>
            </a:endParaRPr>
          </a:p>
          <a:p>
            <a:pPr marL="342900">
              <a:buClrTx/>
              <a:buSzPct val="100000"/>
              <a:buFont typeface="+mj-lt"/>
              <a:buAutoNum type="arabicPeriod" startAt="11"/>
              <a:defRPr/>
            </a:pPr>
            <a:r>
              <a:rPr lang="en-US" sz="1400" dirty="0" err="1">
                <a:solidFill>
                  <a:srgbClr val="FF0000"/>
                </a:solidFill>
              </a:rPr>
              <a:t>Pernikahan</a:t>
            </a:r>
            <a:r>
              <a:rPr lang="en-US" sz="1400" dirty="0">
                <a:solidFill>
                  <a:srgbClr val="FF0000"/>
                </a:solidFill>
              </a:rPr>
              <a:t> yang </a:t>
            </a:r>
            <a:r>
              <a:rPr lang="en-US" sz="1400" dirty="0" err="1">
                <a:solidFill>
                  <a:srgbClr val="FF0000"/>
                </a:solidFill>
              </a:rPr>
              <a:t>hanya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dicatat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secara</a:t>
            </a:r>
            <a:r>
              <a:rPr lang="en-US" sz="1400" dirty="0">
                <a:solidFill>
                  <a:srgbClr val="FF0000"/>
                </a:solidFill>
              </a:rPr>
              <a:t> agama </a:t>
            </a:r>
            <a:r>
              <a:rPr lang="en-US" sz="1400" dirty="0" err="1">
                <a:solidFill>
                  <a:srgbClr val="FF0000"/>
                </a:solidFill>
              </a:rPr>
              <a:t>tidak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dapat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digunakan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sebagai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dokumen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pengajuan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pensiun</a:t>
            </a:r>
            <a:r>
              <a:rPr lang="en-US" sz="1400" dirty="0">
                <a:solidFill>
                  <a:srgbClr val="FF0000"/>
                </a:solidFill>
              </a:rPr>
              <a:t>, </a:t>
            </a:r>
            <a:r>
              <a:rPr lang="en-US" sz="1400" dirty="0" err="1">
                <a:solidFill>
                  <a:srgbClr val="FF0000"/>
                </a:solidFill>
              </a:rPr>
              <a:t>harus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dilakukan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pengesahan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oleh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pengadilan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terlebih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dahulu</a:t>
            </a:r>
            <a:r>
              <a:rPr lang="en-US" sz="1400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89965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700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>
            <a:spLocks noGrp="1"/>
          </p:cNvSpPr>
          <p:nvPr>
            <p:ph type="body" idx="1"/>
          </p:nvPr>
        </p:nvSpPr>
        <p:spPr>
          <a:xfrm>
            <a:off x="3755883" y="175365"/>
            <a:ext cx="5037387" cy="4905506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342900">
              <a:buClrTx/>
              <a:buSzPct val="100000"/>
              <a:buFont typeface="+mj-lt"/>
              <a:buAutoNum type="arabicPeriod" startAt="15"/>
              <a:defRPr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PNS yang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akan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memasuki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purna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tugas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dapat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diberikan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masa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persiapan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pensiun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(MPP) paling lama 1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tahun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.</a:t>
            </a:r>
            <a:endParaRPr lang="id-ID" sz="1600" dirty="0">
              <a:solidFill>
                <a:schemeClr val="tx1">
                  <a:lumMod val="50000"/>
                </a:schemeClr>
              </a:solidFill>
            </a:endParaRPr>
          </a:p>
          <a:p>
            <a:pPr marL="342900">
              <a:buClrTx/>
              <a:buSzPct val="100000"/>
              <a:buFont typeface="+mj-lt"/>
              <a:buAutoNum type="arabicPeriod" startAt="15"/>
              <a:defRPr/>
            </a:pPr>
            <a:r>
              <a:rPr lang="en-US" sz="1600" dirty="0">
                <a:solidFill>
                  <a:srgbClr val="FF0000"/>
                </a:solidFill>
              </a:rPr>
              <a:t>PNS </a:t>
            </a:r>
            <a:r>
              <a:rPr lang="en-US" sz="1600" dirty="0" err="1">
                <a:solidFill>
                  <a:srgbClr val="FF0000"/>
                </a:solidFill>
              </a:rPr>
              <a:t>diajukan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pensiun</a:t>
            </a:r>
            <a:r>
              <a:rPr lang="en-US" sz="1600" dirty="0">
                <a:solidFill>
                  <a:srgbClr val="FF0000"/>
                </a:solidFill>
              </a:rPr>
              <a:t> APS </a:t>
            </a:r>
            <a:r>
              <a:rPr lang="en-US" sz="1600" dirty="0" err="1">
                <a:solidFill>
                  <a:srgbClr val="FF0000"/>
                </a:solidFill>
              </a:rPr>
              <a:t>padahal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sedang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dalam</a:t>
            </a:r>
            <a:r>
              <a:rPr lang="en-US" sz="1600" dirty="0">
                <a:solidFill>
                  <a:srgbClr val="FF0000"/>
                </a:solidFill>
              </a:rPr>
              <a:t> proses </a:t>
            </a:r>
            <a:r>
              <a:rPr lang="en-US" sz="1600" dirty="0" err="1">
                <a:solidFill>
                  <a:srgbClr val="FF0000"/>
                </a:solidFill>
              </a:rPr>
              <a:t>pemeriksaan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karena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melakukan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tindak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pidana</a:t>
            </a:r>
            <a:r>
              <a:rPr lang="en-US" sz="1600" dirty="0">
                <a:solidFill>
                  <a:srgbClr val="FF0000"/>
                </a:solidFill>
              </a:rPr>
              <a:t>.</a:t>
            </a:r>
            <a:endParaRPr lang="id-ID" sz="1600" dirty="0">
              <a:solidFill>
                <a:srgbClr val="FF0000"/>
              </a:solidFill>
            </a:endParaRPr>
          </a:p>
          <a:p>
            <a:pPr marL="342900">
              <a:buClrTx/>
              <a:buSzPct val="100000"/>
              <a:buFont typeface="+mj-lt"/>
              <a:buAutoNum type="arabicPeriod" startAt="15"/>
              <a:defRPr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SK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Jabatan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Fungsional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Utama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ditetapkan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50000"/>
                  </a:schemeClr>
                </a:solidFill>
              </a:rPr>
              <a:t>bukan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oleh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Presiden</a:t>
            </a:r>
            <a:r>
              <a:rPr lang="id-ID" sz="1600" dirty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 marL="342900">
              <a:buClrTx/>
              <a:buSzPct val="100000"/>
              <a:buFont typeface="+mj-lt"/>
              <a:buAutoNum type="arabicPeriod" startAt="15"/>
              <a:defRPr/>
            </a:pPr>
            <a:r>
              <a:rPr lang="en-US" sz="1600" dirty="0" err="1">
                <a:solidFill>
                  <a:srgbClr val="FF0000"/>
                </a:solidFill>
              </a:rPr>
              <a:t>Pensiun</a:t>
            </a:r>
            <a:r>
              <a:rPr lang="en-US" sz="1600" dirty="0">
                <a:solidFill>
                  <a:srgbClr val="FF0000"/>
                </a:solidFill>
              </a:rPr>
              <a:t> APS </a:t>
            </a:r>
            <a:r>
              <a:rPr lang="en-US" sz="1600" dirty="0" err="1">
                <a:solidFill>
                  <a:srgbClr val="FF0000"/>
                </a:solidFill>
              </a:rPr>
              <a:t>masih</a:t>
            </a:r>
            <a:r>
              <a:rPr lang="en-US" sz="1600" dirty="0">
                <a:solidFill>
                  <a:srgbClr val="FF0000"/>
                </a:solidFill>
              </a:rPr>
              <a:t> dg </a:t>
            </a:r>
            <a:r>
              <a:rPr lang="en-US" sz="1600" dirty="0" err="1">
                <a:solidFill>
                  <a:srgbClr val="FF0000"/>
                </a:solidFill>
              </a:rPr>
              <a:t>persyaratan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usia</a:t>
            </a:r>
            <a:r>
              <a:rPr lang="en-US" sz="1600" dirty="0">
                <a:solidFill>
                  <a:srgbClr val="FF0000"/>
                </a:solidFill>
              </a:rPr>
              <a:t> minimal 50 </a:t>
            </a:r>
            <a:r>
              <a:rPr lang="en-US" sz="1600" dirty="0" err="1">
                <a:solidFill>
                  <a:srgbClr val="FF0000"/>
                </a:solidFill>
              </a:rPr>
              <a:t>tahun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dan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masa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kerja</a:t>
            </a:r>
            <a:r>
              <a:rPr lang="en-US" sz="1600" dirty="0">
                <a:solidFill>
                  <a:srgbClr val="FF0000"/>
                </a:solidFill>
              </a:rPr>
              <a:t> minimal 20 </a:t>
            </a:r>
            <a:r>
              <a:rPr lang="en-US" sz="1600" dirty="0" err="1">
                <a:solidFill>
                  <a:srgbClr val="FF0000"/>
                </a:solidFill>
              </a:rPr>
              <a:t>tahun</a:t>
            </a:r>
            <a:r>
              <a:rPr lang="en-US" sz="16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15" name="Google Shape;115;p20"/>
          <p:cNvSpPr txBox="1">
            <a:spLocks noGrp="1"/>
          </p:cNvSpPr>
          <p:nvPr>
            <p:ph type="title"/>
          </p:nvPr>
        </p:nvSpPr>
        <p:spPr>
          <a:xfrm>
            <a:off x="463463" y="911700"/>
            <a:ext cx="2442575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defRPr/>
            </a:pPr>
            <a:r>
              <a:rPr lang="en-US" sz="2400" dirty="0" err="1"/>
              <a:t>Lanjutan</a:t>
            </a:r>
            <a:r>
              <a:rPr lang="id-ID" sz="2400" dirty="0"/>
              <a:t> (3)</a:t>
            </a:r>
            <a:endParaRPr lang="en-US" sz="2400" dirty="0"/>
          </a:p>
        </p:txBody>
      </p:sp>
      <p:sp>
        <p:nvSpPr>
          <p:cNvPr id="117" name="Google Shape;117;p2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0725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51"/>
          <p:cNvSpPr txBox="1"/>
          <p:nvPr/>
        </p:nvSpPr>
        <p:spPr>
          <a:xfrm>
            <a:off x="894342" y="1524800"/>
            <a:ext cx="6931800" cy="1996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en-US" sz="2800" b="1" dirty="0" err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Semoga</a:t>
            </a:r>
            <a:r>
              <a:rPr lang="en-US" sz="2800" b="1" dirty="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bermanfaat</a:t>
            </a:r>
            <a:r>
              <a:rPr lang="en-US" sz="2800" b="1" dirty="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id-ID" sz="2800" b="1" dirty="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 algn="ctr"/>
            <a:r>
              <a:rPr lang="en-US" sz="2800" b="1" dirty="0" err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dan.</a:t>
            </a:r>
            <a:r>
              <a:rPr lang="en-US" sz="2800" b="1" dirty="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....</a:t>
            </a:r>
          </a:p>
          <a:p>
            <a:pPr lvl="0" algn="ctr"/>
            <a:r>
              <a:rPr lang="en-US" sz="2800" b="1" dirty="0" err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Wassalamu’alaikum</a:t>
            </a:r>
            <a:endParaRPr lang="en-US" sz="2800" b="1" dirty="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 algn="ctr"/>
            <a:r>
              <a:rPr lang="en-US" sz="2800" b="1" dirty="0" err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Warahmatullahi</a:t>
            </a:r>
            <a:r>
              <a:rPr lang="id-ID" sz="2800" b="1" dirty="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Wabarakaatuh</a:t>
            </a:r>
            <a:r>
              <a:rPr lang="en-US" sz="2800" b="1" dirty="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 !</a:t>
            </a:r>
          </a:p>
        </p:txBody>
      </p:sp>
      <p:sp>
        <p:nvSpPr>
          <p:cNvPr id="1152" name="Google Shape;1152;p5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Juliet template">
  <a:themeElements>
    <a:clrScheme name="Custom 347">
      <a:dk1>
        <a:srgbClr val="666666"/>
      </a:dk1>
      <a:lt1>
        <a:srgbClr val="FFFFFF"/>
      </a:lt1>
      <a:dk2>
        <a:srgbClr val="B7B7B7"/>
      </a:dk2>
      <a:lt2>
        <a:srgbClr val="E4E4E4"/>
      </a:lt2>
      <a:accent1>
        <a:srgbClr val="5C91E6"/>
      </a:accent1>
      <a:accent2>
        <a:srgbClr val="4CD5D5"/>
      </a:accent2>
      <a:accent3>
        <a:srgbClr val="7A6DDD"/>
      </a:accent3>
      <a:accent4>
        <a:srgbClr val="EC59B6"/>
      </a:accent4>
      <a:accent5>
        <a:srgbClr val="F79E3A"/>
      </a:accent5>
      <a:accent6>
        <a:srgbClr val="EEDC14"/>
      </a:accent6>
      <a:hlink>
        <a:srgbClr val="666666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1471</Words>
  <Application>Microsoft Office PowerPoint</Application>
  <PresentationFormat>On-screen Show (16:9)</PresentationFormat>
  <Paragraphs>200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Impact</vt:lpstr>
      <vt:lpstr>Wingdings</vt:lpstr>
      <vt:lpstr>Montserrat Light</vt:lpstr>
      <vt:lpstr>Bookman Old Style</vt:lpstr>
      <vt:lpstr>Montserrat ExtraBold</vt:lpstr>
      <vt:lpstr>Montserrat</vt:lpstr>
      <vt:lpstr>Wingdings 2</vt:lpstr>
      <vt:lpstr>Arial Narrow</vt:lpstr>
      <vt:lpstr>Juliet template</vt:lpstr>
      <vt:lpstr>PEMBERHENTIAN  &amp; PENSIUN PNS  &amp; JANDA/DUDANYA  Muhamad Yasin </vt:lpstr>
      <vt:lpstr>DASAR  HUKUM</vt:lpstr>
      <vt:lpstr>JENIS – JENIS PEMBERHENTIAN PNS</vt:lpstr>
      <vt:lpstr>Pengertian Pemberhentian dan Pensiun</vt:lpstr>
      <vt:lpstr>PowerPoint Presentation</vt:lpstr>
      <vt:lpstr>PEMBIAYAAN</vt:lpstr>
      <vt:lpstr>PENERIMA PENSIUN</vt:lpstr>
      <vt:lpstr>PowerPoint Presentation</vt:lpstr>
      <vt:lpstr>PowerPoint Presentation</vt:lpstr>
      <vt:lpstr> PNS diberhentikan  tidak dengan hormat  karena: </vt:lpstr>
      <vt:lpstr>Peraturan BKN Nomor 2 Tahun 2018 tentang  Pedoman Pemberian Pertimbangan Teknis Pensiun PNS dan Pensiun Janda/Duda PNS</vt:lpstr>
      <vt:lpstr>PowerPoint Presentation</vt:lpstr>
      <vt:lpstr>Bukan MKP/ MKG</vt:lpstr>
      <vt:lpstr>PowerPoint Presentation</vt:lpstr>
      <vt:lpstr>MULAI TMT  PENSIUN</vt:lpstr>
      <vt:lpstr>BERAKHIRNYA HAK PENSIUN</vt:lpstr>
      <vt:lpstr>PEMBATALAN HAK PENSIUN</vt:lpstr>
      <vt:lpstr>HAPUSNYA HAK PENSIUN</vt:lpstr>
      <vt:lpstr>JAMINAN UNTUK PINJAMAN</vt:lpstr>
      <vt:lpstr>PASCA PENSIUN</vt:lpstr>
      <vt:lpstr>PowerPoint Presentation</vt:lpstr>
      <vt:lpstr>SK INPASSING</vt:lpstr>
      <vt:lpstr> TERTIB ADMINISTRASI PENSIUN </vt:lpstr>
      <vt:lpstr> PERMASALAHAN PENETAPAN PERTEK &amp; SK PENSIUN </vt:lpstr>
      <vt:lpstr>Lanjutan (1)</vt:lpstr>
      <vt:lpstr>Lanjutan (2)</vt:lpstr>
      <vt:lpstr>Lanjutan (3)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 E N S I U N Pegawai Negeri Sipil  Anjaswari Dewi Direktorat Pensiun PNS dan  Pejabat Negara BKN </dc:title>
  <cp:lastModifiedBy>KOMP12-25</cp:lastModifiedBy>
  <cp:revision>27</cp:revision>
  <dcterms:modified xsi:type="dcterms:W3CDTF">2022-09-20T14:41:04Z</dcterms:modified>
</cp:coreProperties>
</file>